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0" r:id="rId2"/>
    <p:sldId id="257" r:id="rId3"/>
    <p:sldId id="262" r:id="rId4"/>
    <p:sldId id="815" r:id="rId5"/>
    <p:sldId id="261" r:id="rId6"/>
    <p:sldId id="264" r:id="rId7"/>
    <p:sldId id="263" r:id="rId8"/>
    <p:sldId id="258" r:id="rId9"/>
    <p:sldId id="269" r:id="rId10"/>
    <p:sldId id="270" r:id="rId11"/>
    <p:sldId id="272" r:id="rId12"/>
    <p:sldId id="271" r:id="rId13"/>
    <p:sldId id="268" r:id="rId14"/>
    <p:sldId id="274" r:id="rId15"/>
    <p:sldId id="275" r:id="rId16"/>
    <p:sldId id="276" r:id="rId17"/>
    <p:sldId id="265" r:id="rId18"/>
    <p:sldId id="266" r:id="rId19"/>
    <p:sldId id="267" r:id="rId20"/>
    <p:sldId id="279" r:id="rId21"/>
    <p:sldId id="278" r:id="rId22"/>
    <p:sldId id="280" r:id="rId23"/>
    <p:sldId id="281" r:id="rId24"/>
    <p:sldId id="789" r:id="rId25"/>
    <p:sldId id="721" r:id="rId26"/>
    <p:sldId id="770" r:id="rId27"/>
    <p:sldId id="790" r:id="rId28"/>
    <p:sldId id="810" r:id="rId29"/>
    <p:sldId id="818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273" r:id="rId42"/>
    <p:sldId id="830" r:id="rId43"/>
    <p:sldId id="831" r:id="rId44"/>
    <p:sldId id="286" r:id="rId45"/>
    <p:sldId id="832" r:id="rId46"/>
    <p:sldId id="277" r:id="rId47"/>
    <p:sldId id="833" r:id="rId48"/>
    <p:sldId id="834" r:id="rId49"/>
    <p:sldId id="835" r:id="rId50"/>
    <p:sldId id="836" r:id="rId51"/>
    <p:sldId id="282" r:id="rId52"/>
    <p:sldId id="283" r:id="rId53"/>
    <p:sldId id="284" r:id="rId54"/>
    <p:sldId id="285" r:id="rId55"/>
    <p:sldId id="287" r:id="rId56"/>
    <p:sldId id="837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537"/>
    <a:srgbClr val="BE8806"/>
    <a:srgbClr val="B89637"/>
    <a:srgbClr val="483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266B3-FAD6-4F5C-A06E-0891331428C7}" type="datetimeFigureOut">
              <a:rPr lang="en-DE" smtClean="0"/>
              <a:t>1/29/25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FDAED-067A-4842-A47A-5077A97458A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986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Marcador de imagen d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Marcador de nota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CO" altLang="en-US"/>
          </a:p>
        </p:txBody>
      </p:sp>
    </p:spTree>
    <p:extLst>
      <p:ext uri="{BB962C8B-B14F-4D97-AF65-F5344CB8AC3E}">
        <p14:creationId xmlns:p14="http://schemas.microsoft.com/office/powerpoint/2010/main" val="165973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24C3-6A9E-A51E-4F9A-12FD61524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2759B-B955-25C6-13B9-06F91BAC6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8FF2-68AB-C1C2-9A7C-A9CA391A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D8A0-1ABE-ADDE-59D8-7453D6CE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11445-B9F8-430F-BE62-3FAE13A6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47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0CA5-57AE-9625-F11C-ED6CFE2F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24E3A-DCAE-3A24-0F89-6448BB50B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ECED-E41E-8710-828F-576B8920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A8DB4-A444-69CD-9319-B0CCA5D8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733A7-7C7C-5776-06C8-FFB1144C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3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52D28-B1C9-3920-9668-9D900B5F5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81888-CD16-5FDB-C13E-1E6F679DD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924CA-0FF3-B91C-3E53-5659D547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5B8D-5909-C3CC-AB68-976FBA91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001DF-0EE3-9B7D-8039-FC4B2757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549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7EA9-0206-23EF-A88E-FEAFC1D0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3879-C120-9795-0A82-DFE2024D6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7AFF4-4DB1-B883-6EE6-1B14AF8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6EE7D-0AB6-0C14-40F1-63CD5B83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6C3C-864A-DA59-F73E-CC63D8F6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16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47A2-9D91-9A54-DE9C-99DE86ED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D1E08-97B8-C45D-5770-6358B958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5D5C-3D35-92D0-D2E0-4B0CE276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517C-82B5-4638-4237-D7BE1F90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F64B-7460-513D-1F7E-6E38094B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880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A81B-3B0E-66F1-2098-0F63699A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0BB6-96CD-7EC4-4609-B3BBBE3E0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2B7FB-4E51-F58F-04FD-54C8554EA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53B9F-626A-7777-8C28-37431C90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22DC-E306-BEDC-87B2-D18EB656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7BA44-A1CD-4216-C559-6E1A2C4F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35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57B5-F57E-82D8-F91D-F453B95B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B825-6311-E24D-6030-F6CEC159F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100BC-634E-54C3-0C4B-4F2DDDBFA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A6CA8-4F6B-8819-A7DC-56FE7D95C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F9B9C-BB6A-4E10-4521-F65B3548B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6165D-CDA1-E6F8-97D4-3B6A69F6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26A0C-C301-B84F-4F9D-85E6CF36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25446-ACB6-ACEE-CA1A-3E12468A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758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8DAD-8823-CDD2-42F7-3CBB5B36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2F652-F172-BB37-B649-C4A499DC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BA66D-EFEF-4F57-CD80-32E1EA18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0947A-0398-4558-24E4-7BA9E566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908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9CE31-3F2B-1ECC-14FB-B277B87F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65047-33D4-DD35-4B38-00631996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12FE4-A288-A7BA-473A-0408308A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24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11D1-DA28-F054-C1DF-38EE653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9EC23-AB8C-72CE-9D5D-6940BDF5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25062-7FFD-9039-A327-6AF8A9843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EA43C-C08D-E3F3-75EE-E173CECF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16F26-6BC7-1BED-95BB-12E286F6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1C12D-62FC-737C-74C7-637C9E2C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780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0582-801C-5795-2E98-49E8F9F9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64232-80FD-ADC5-10D5-98F95E4AC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DD658-7EE5-D39C-E889-F1D85FA09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94B00-FAD4-4D94-7E94-9017551B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63D51-9BAD-5AAE-916F-3482C5C9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D4C71-33E4-4DCA-C40A-28207706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92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4230C-1D9E-2ECC-7EF1-0B1FBC7C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5EF04-7045-B820-2F19-EF4F5E10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AAF86-EE9B-67EC-53D8-3CA7AC074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C2BF7-82BD-4AAE-AE4E-8A68FD07AD2A}" type="datetimeFigureOut">
              <a:rPr lang="en-DE" smtClean="0"/>
              <a:t>1/29/25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598F6-7175-6766-743A-48DF6D842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51AC4-5BA5-656C-E7C6-4AA3023A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F0F36-B841-4C80-B94D-CE1B1FD743D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341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groups/shared_links/a42e6fe8d48027d71081d730302bbad5e683c68f5d874163688cf28c8df195d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BD36C-EAA9-1B38-94D2-F04A18571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94" y="3292671"/>
            <a:ext cx="11248724" cy="1452365"/>
          </a:xfrm>
        </p:spPr>
        <p:txBody>
          <a:bodyPr>
            <a:noAutofit/>
          </a:bodyPr>
          <a:lstStyle/>
          <a:p>
            <a:r>
              <a:rPr lang="es-419" sz="48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Introducción a la analítica de datos</a:t>
            </a:r>
            <a:endParaRPr lang="en-DE" sz="48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9F874D-8B93-2109-2D3F-57F7DB5E1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534" y="5394150"/>
            <a:ext cx="5554312" cy="449887"/>
          </a:xfrm>
        </p:spPr>
        <p:txBody>
          <a:bodyPr/>
          <a:lstStyle/>
          <a:p>
            <a:pPr algn="r"/>
            <a:r>
              <a:rPr lang="es-CO" dirty="0">
                <a:solidFill>
                  <a:srgbClr val="FFC000"/>
                </a:solidFill>
                <a:latin typeface="Montserrat" panose="00000500000000000000" pitchFamily="2" charset="0"/>
              </a:rPr>
              <a:t>Profesor: Jaime Rojas</a:t>
            </a:r>
            <a:endParaRPr lang="en-DE" dirty="0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5506EB-292B-B30E-35D7-38A12FE0A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99"/>
          <a:stretch/>
        </p:blipFill>
        <p:spPr>
          <a:xfrm>
            <a:off x="601044" y="4840391"/>
            <a:ext cx="3068320" cy="15574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D8AD8-81AC-8658-E667-79DB0E0CD2EB}"/>
              </a:ext>
            </a:extLst>
          </p:cNvPr>
          <p:cNvGrpSpPr/>
          <p:nvPr/>
        </p:nvGrpSpPr>
        <p:grpSpPr>
          <a:xfrm>
            <a:off x="3921760" y="2387485"/>
            <a:ext cx="4348480" cy="731520"/>
            <a:chOff x="3962400" y="2781607"/>
            <a:chExt cx="4348480" cy="7315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542338-BE02-C269-FD1C-E7667C861526}"/>
                </a:ext>
              </a:extLst>
            </p:cNvPr>
            <p:cNvSpPr/>
            <p:nvPr/>
          </p:nvSpPr>
          <p:spPr>
            <a:xfrm>
              <a:off x="3962400" y="2781607"/>
              <a:ext cx="4348480" cy="731520"/>
            </a:xfrm>
            <a:prstGeom prst="roundRect">
              <a:avLst>
                <a:gd name="adj" fmla="val 50000"/>
              </a:avLst>
            </a:prstGeom>
            <a:solidFill>
              <a:srgbClr val="24253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8E713-583A-DEA4-2036-68C99278067A}"/>
                </a:ext>
              </a:extLst>
            </p:cNvPr>
            <p:cNvSpPr txBox="1"/>
            <p:nvPr/>
          </p:nvSpPr>
          <p:spPr>
            <a:xfrm>
              <a:off x="4053840" y="2882593"/>
              <a:ext cx="42570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419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</a:rPr>
                <a:t>Analítica de datos</a:t>
              </a:r>
              <a:endParaRPr lang="en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3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1" y="288225"/>
            <a:ext cx="4623760" cy="1325563"/>
          </a:xfrm>
        </p:spPr>
        <p:txBody>
          <a:bodyPr>
            <a:normAutofit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Nada de nervios…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595221" y="1820171"/>
            <a:ext cx="5934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Pánico a la Estadística: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Bloqueo mental que resulta de pensar en una clase basada en estadística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En ocasiones el resultado es ni siquiera intentar entender.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Se presentarán los materiales a un nivel introductorio: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Sin mucha teoría ni expresiones matemáticas.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Se explica el concepto en términos muy generales (importante entender) y se ilustra con muchos ejemplos.</a:t>
            </a:r>
          </a:p>
        </p:txBody>
      </p:sp>
      <p:pic>
        <p:nvPicPr>
          <p:cNvPr id="6" name="Picture 5" descr="A cartoon of a person drinking from a straw&#10;&#10;Description automatically generated with low confidence">
            <a:extLst>
              <a:ext uri="{FF2B5EF4-FFF2-40B4-BE49-F238E27FC236}">
                <a16:creationId xmlns:a16="http://schemas.microsoft.com/office/drawing/2014/main" id="{7B0B6FA1-665A-3F8E-A52C-03284427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7" t="5157" r="44315" b="4202"/>
          <a:stretch/>
        </p:blipFill>
        <p:spPr>
          <a:xfrm>
            <a:off x="6800494" y="951006"/>
            <a:ext cx="3441940" cy="49505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5612A-2776-5301-0455-5D5A1E669A73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54950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0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0" y="288225"/>
            <a:ext cx="8626417" cy="1325563"/>
          </a:xfrm>
        </p:spPr>
        <p:txBody>
          <a:bodyPr>
            <a:normAutofit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Que </a:t>
            </a:r>
            <a:r>
              <a:rPr lang="es-419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anose="00000900000000000000" pitchFamily="2" charset="0"/>
              </a:rPr>
              <a:t>NO </a:t>
            </a:r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vamos a ver en este curso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517583" y="1613788"/>
            <a:ext cx="102826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60000"/>
                  <a:lumOff val="4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Big data: 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Aplicación de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Analytics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a problemas que involucran enormes cantidades de datos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Muchas observaciones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Muchas variables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Datos no estructurados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Característica distintiva: Uso de métodos de ciencias de la computación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Mayoría de problemas de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Analytics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a la que están expuestos ejecutivos involucran 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“Small data”.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5612A-2776-5301-0455-5D5A1E669A73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103948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1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0" y="288225"/>
            <a:ext cx="6021239" cy="1325563"/>
          </a:xfrm>
        </p:spPr>
        <p:txBody>
          <a:bodyPr>
            <a:normAutofit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Uso de Casos Harvard 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3085378" y="2016322"/>
            <a:ext cx="593497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60000"/>
                  <a:lumOff val="4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Utilizaremos casos de la vida real, con datos reales, para elaborar nuestro análisis.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       - Es importante hacer el curso llamado Case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Companion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(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Brightspace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        - Hay que leerlos previo a cada sesión 	(ver syllabus).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Discutiremos el caso, definiremos una estrategia para resolverlo, y ustedes harán el análisis en 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5612A-2776-5301-0455-5D5A1E669A73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72116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88C59564-221B-CCC4-C748-8C7918468BAC}"/>
              </a:ext>
            </a:extLst>
          </p:cNvPr>
          <p:cNvSpPr/>
          <p:nvPr/>
        </p:nvSpPr>
        <p:spPr>
          <a:xfrm>
            <a:off x="3042245" y="1696498"/>
            <a:ext cx="6021239" cy="4873277"/>
          </a:xfrm>
          <a:prstGeom prst="snip1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849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7" y="251860"/>
            <a:ext cx="10515600" cy="989006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rgbClr val="242537"/>
                </a:solidFill>
                <a:latin typeface="Montserrat ExtraBold" panose="00000900000000000000" pitchFamily="2" charset="0"/>
              </a:rPr>
              <a:t>Cadena de valor de Business </a:t>
            </a:r>
            <a:r>
              <a:rPr lang="es-CO" sz="3600" dirty="0" err="1">
                <a:solidFill>
                  <a:srgbClr val="242537"/>
                </a:solidFill>
                <a:latin typeface="Montserrat ExtraBold" panose="00000900000000000000" pitchFamily="2" charset="0"/>
              </a:rPr>
              <a:t>Analytics</a:t>
            </a:r>
            <a:endParaRPr lang="es-CO" sz="3600" dirty="0">
              <a:solidFill>
                <a:srgbClr val="242537"/>
              </a:solidFill>
              <a:latin typeface="Montserrat ExtraBold" panose="00000900000000000000" pitchFamily="2" charset="0"/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0F5797CB-6405-3BDB-6CF5-AA1ED379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41896"/>
              </p:ext>
            </p:extLst>
          </p:nvPr>
        </p:nvGraphicFramePr>
        <p:xfrm>
          <a:off x="1477254" y="1388980"/>
          <a:ext cx="9237492" cy="5217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9373">
                  <a:extLst>
                    <a:ext uri="{9D8B030D-6E8A-4147-A177-3AD203B41FA5}">
                      <a16:colId xmlns:a16="http://schemas.microsoft.com/office/drawing/2014/main" val="3304468404"/>
                    </a:ext>
                  </a:extLst>
                </a:gridCol>
                <a:gridCol w="2309373">
                  <a:extLst>
                    <a:ext uri="{9D8B030D-6E8A-4147-A177-3AD203B41FA5}">
                      <a16:colId xmlns:a16="http://schemas.microsoft.com/office/drawing/2014/main" val="1546157624"/>
                    </a:ext>
                  </a:extLst>
                </a:gridCol>
                <a:gridCol w="2784003">
                  <a:extLst>
                    <a:ext uri="{9D8B030D-6E8A-4147-A177-3AD203B41FA5}">
                      <a16:colId xmlns:a16="http://schemas.microsoft.com/office/drawing/2014/main" val="3145269418"/>
                    </a:ext>
                  </a:extLst>
                </a:gridCol>
                <a:gridCol w="1834743">
                  <a:extLst>
                    <a:ext uri="{9D8B030D-6E8A-4147-A177-3AD203B41FA5}">
                      <a16:colId xmlns:a16="http://schemas.microsoft.com/office/drawing/2014/main" val="1233515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Actividad</a:t>
                      </a:r>
                      <a:endParaRPr lang="es-CO" noProof="0" dirty="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2425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Software</a:t>
                      </a:r>
                      <a:endParaRPr lang="es-CO" noProof="0" dirty="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2425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Objetivo</a:t>
                      </a:r>
                      <a:endParaRPr lang="es-CO" noProof="0" dirty="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2425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/>
                        <a:t>Método</a:t>
                      </a:r>
                      <a:endParaRPr lang="es-CO" noProof="0" dirty="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2425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6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>
                          <a:solidFill>
                            <a:srgbClr val="242537"/>
                          </a:solidFill>
                        </a:rPr>
                        <a:t>Recolección, almacenamiento y organización de datos.</a:t>
                      </a:r>
                      <a:endParaRPr lang="es-CO" noProof="0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noProof="0" dirty="0">
                          <a:solidFill>
                            <a:srgbClr val="242537"/>
                          </a:solidFill>
                        </a:rPr>
                        <a:t>SQL</a:t>
                      </a:r>
                      <a:r>
                        <a:rPr lang="es-CO" noProof="0" dirty="0">
                          <a:solidFill>
                            <a:srgbClr val="242537"/>
                          </a:solidFill>
                        </a:rPr>
                        <a:t> / Hadoop / </a:t>
                      </a:r>
                      <a:r>
                        <a:rPr lang="es-CO" b="1" noProof="0" dirty="0">
                          <a:solidFill>
                            <a:srgbClr val="242537"/>
                          </a:solidFill>
                        </a:rPr>
                        <a:t>MS Power BI</a:t>
                      </a:r>
                      <a:endParaRPr lang="es-CO" b="1" noProof="0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noProof="0" dirty="0">
                          <a:solidFill>
                            <a:srgbClr val="242537"/>
                          </a:solidFill>
                        </a:rPr>
                        <a:t>Construcción y arquitectura de bases de datos. Ejemplo base de datos de transacciones de los clientes. Amazon.</a:t>
                      </a:r>
                      <a:endParaRPr lang="es-CO" noProof="0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No cubierto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</a:endParaRPr>
                    </a:p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833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Análisis de datos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1" dirty="0">
                          <a:solidFill>
                            <a:srgbClr val="242537"/>
                          </a:solidFill>
                        </a:rPr>
                        <a:t>MS Excel, R</a:t>
                      </a:r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 , Stata, Python, SPSS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Análisis estratégico. Ejemplo: Estrategia de ventas. 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MS Excel / Casos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1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</a:endParaRPr>
                    </a:p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Comunicación de los resultados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MS Power Point / MS Word /  </a:t>
                      </a:r>
                      <a:r>
                        <a:rPr lang="es-CO" dirty="0" err="1">
                          <a:solidFill>
                            <a:srgbClr val="242537"/>
                          </a:solidFill>
                        </a:rPr>
                        <a:t>Latex</a:t>
                      </a:r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 / </a:t>
                      </a:r>
                      <a:r>
                        <a:rPr lang="es-CO" dirty="0" err="1">
                          <a:solidFill>
                            <a:srgbClr val="242537"/>
                          </a:solidFill>
                        </a:rPr>
                        <a:t>Tableau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Diseño de presentación de resultados. Reportes y presentaciones.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242537"/>
                          </a:solidFill>
                        </a:rPr>
                        <a:t>Power point / Reportes de talleres y trabajo final</a:t>
                      </a:r>
                      <a:endParaRPr lang="es-CO" dirty="0">
                        <a:solidFill>
                          <a:srgbClr val="242537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2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493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988" y="221519"/>
            <a:ext cx="3726614" cy="1023029"/>
          </a:xfrm>
        </p:spPr>
        <p:txBody>
          <a:bodyPr>
            <a:normAutofit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Evaluación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5130561" y="1670008"/>
            <a:ext cx="675735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Parcial 1 y 2. </a:t>
            </a:r>
            <a:r>
              <a:rPr lang="es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15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% cada uno.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Tareas y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Quizzes</a:t>
            </a:r>
            <a:r>
              <a:rPr lang="es-ES" sz="2000" dirty="0">
                <a:solidFill>
                  <a:schemeClr val="bg1"/>
                </a:solidFill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.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30%.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dirty="0">
              <a:solidFill>
                <a:schemeClr val="bg1"/>
              </a:solidFill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Proyecto caso final (en equipos de 2, más información pronto).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40%.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60000"/>
                  <a:lumOff val="4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5612A-2776-5301-0455-5D5A1E669A73}"/>
              </a:ext>
            </a:extLst>
          </p:cNvPr>
          <p:cNvCxnSpPr>
            <a:cxnSpLocks/>
          </p:cNvCxnSpPr>
          <p:nvPr/>
        </p:nvCxnSpPr>
        <p:spPr>
          <a:xfrm>
            <a:off x="5063706" y="77638"/>
            <a:ext cx="0" cy="50723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37EB92-523F-362E-B9A4-64322B711D51}"/>
              </a:ext>
            </a:extLst>
          </p:cNvPr>
          <p:cNvSpPr txBox="1"/>
          <p:nvPr/>
        </p:nvSpPr>
        <p:spPr>
          <a:xfrm>
            <a:off x="5335441" y="1244548"/>
            <a:ext cx="291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Light" panose="000003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Evaluación basada en: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84A1C7-9FDD-75CA-A2F9-684E151E9D30}"/>
              </a:ext>
            </a:extLst>
          </p:cNvPr>
          <p:cNvSpPr txBox="1">
            <a:spLocks/>
          </p:cNvSpPr>
          <p:nvPr/>
        </p:nvSpPr>
        <p:spPr>
          <a:xfrm>
            <a:off x="4595365" y="1864751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1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65C90A-3901-5C10-D26F-9EC196F1EFF6}"/>
              </a:ext>
            </a:extLst>
          </p:cNvPr>
          <p:cNvSpPr txBox="1">
            <a:spLocks/>
          </p:cNvSpPr>
          <p:nvPr/>
        </p:nvSpPr>
        <p:spPr>
          <a:xfrm>
            <a:off x="4603273" y="2559865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2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36751A-F60B-1B9C-6182-DAC8475D68F1}"/>
              </a:ext>
            </a:extLst>
          </p:cNvPr>
          <p:cNvSpPr txBox="1">
            <a:spLocks/>
          </p:cNvSpPr>
          <p:nvPr/>
        </p:nvSpPr>
        <p:spPr>
          <a:xfrm>
            <a:off x="4586378" y="3170889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3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D984B-9BC1-9B47-2D4C-1DA10688053E}"/>
              </a:ext>
            </a:extLst>
          </p:cNvPr>
          <p:cNvSpPr txBox="1"/>
          <p:nvPr/>
        </p:nvSpPr>
        <p:spPr>
          <a:xfrm>
            <a:off x="5130561" y="4343725"/>
            <a:ext cx="6094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i="1" dirty="0">
                <a:solidFill>
                  <a:schemeClr val="bg1"/>
                </a:solidFill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Parcial 1: 6 de Marzo.</a:t>
            </a:r>
          </a:p>
          <a:p>
            <a:r>
              <a:rPr lang="es-ES" sz="2000" i="1" dirty="0">
                <a:solidFill>
                  <a:schemeClr val="bg1"/>
                </a:solidFill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Parcial 2: 24 de Abril.</a:t>
            </a:r>
          </a:p>
        </p:txBody>
      </p:sp>
    </p:spTree>
    <p:extLst>
      <p:ext uri="{BB962C8B-B14F-4D97-AF65-F5344CB8AC3E}">
        <p14:creationId xmlns:p14="http://schemas.microsoft.com/office/powerpoint/2010/main" val="242820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176" y="2991936"/>
            <a:ext cx="6021239" cy="1325563"/>
          </a:xfrm>
        </p:spPr>
        <p:txBody>
          <a:bodyPr>
            <a:normAutofit/>
          </a:bodyPr>
          <a:lstStyle/>
          <a:p>
            <a:pPr algn="ctr"/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Introducción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EE0646-E47E-D3E0-34EB-2B3F094CBCC5}"/>
              </a:ext>
            </a:extLst>
          </p:cNvPr>
          <p:cNvCxnSpPr>
            <a:cxnSpLocks/>
          </p:cNvCxnSpPr>
          <p:nvPr/>
        </p:nvCxnSpPr>
        <p:spPr>
          <a:xfrm rot="5400000">
            <a:off x="2181053" y="283241"/>
            <a:ext cx="6869487" cy="6280030"/>
          </a:xfrm>
          <a:prstGeom prst="bentConnector3">
            <a:avLst>
              <a:gd name="adj1" fmla="val 6293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9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791" y="1331655"/>
            <a:ext cx="8626417" cy="1937390"/>
          </a:xfrm>
        </p:spPr>
        <p:txBody>
          <a:bodyPr>
            <a:norm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Montserrat ExtraBold" panose="00000900000000000000" pitchFamily="2" charset="0"/>
              </a:rPr>
              <a:t>¿Qué es la analítica de datos para los negocios?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1423356" y="3257516"/>
            <a:ext cx="10282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Light" panose="000003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Es la aplicación de tecnologías informáticas y herramientas estadísticas que permiten analizar datos relevantes para la toma de decisiones dentro una empresa/organización.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E6C44A10-EFEA-65C0-423A-BF402D16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8" t="12621" r="29245" b="11782"/>
          <a:stretch/>
        </p:blipFill>
        <p:spPr>
          <a:xfrm>
            <a:off x="5133792" y="143081"/>
            <a:ext cx="1290464" cy="13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8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3" y="256243"/>
            <a:ext cx="8841357" cy="1325563"/>
          </a:xfrm>
        </p:spPr>
        <p:txBody>
          <a:bodyPr>
            <a:normAutofit fontScale="90000"/>
          </a:bodyPr>
          <a:lstStyle/>
          <a:p>
            <a:r>
              <a:rPr lang="es-419" sz="4800" dirty="0">
                <a:solidFill>
                  <a:schemeClr val="bg1"/>
                </a:solidFill>
                <a:latin typeface="Montserrat ExtraBold" panose="00000900000000000000" pitchFamily="2" charset="0"/>
              </a:rPr>
              <a:t>Datos y Toma de Decisiones</a:t>
            </a:r>
            <a:endParaRPr lang="en-DE" sz="48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101015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75DE1D-ED89-B1CA-033F-BDED7F3FB752}"/>
              </a:ext>
            </a:extLst>
          </p:cNvPr>
          <p:cNvSpPr txBox="1"/>
          <p:nvPr/>
        </p:nvSpPr>
        <p:spPr>
          <a:xfrm>
            <a:off x="6468527" y="5094544"/>
            <a:ext cx="55641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Este problema se puede corregir usando datos para argumentar las decisiones.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4EF3852-8B2F-C587-3F4C-28E693E87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5283" r="31226" b="3737"/>
          <a:stretch/>
        </p:blipFill>
        <p:spPr>
          <a:xfrm>
            <a:off x="2113305" y="2619526"/>
            <a:ext cx="2130970" cy="2564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34CA7-BEB0-AEA5-BEFC-8F7D41D7A661}"/>
              </a:ext>
            </a:extLst>
          </p:cNvPr>
          <p:cNvSpPr txBox="1"/>
          <p:nvPr/>
        </p:nvSpPr>
        <p:spPr>
          <a:xfrm>
            <a:off x="278834" y="5321226"/>
            <a:ext cx="5992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Las decisiones las toman </a:t>
            </a:r>
            <a:r>
              <a:rPr kumimoji="0" lang="es-CO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HiPPOs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(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Highest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Paid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Person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in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Organization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) basados en intuición.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C1A89C-4B0E-1032-02F6-E898F6C0AB72}"/>
              </a:ext>
            </a:extLst>
          </p:cNvPr>
          <p:cNvSpPr/>
          <p:nvPr/>
        </p:nvSpPr>
        <p:spPr>
          <a:xfrm>
            <a:off x="6682597" y="1869027"/>
            <a:ext cx="4986068" cy="25645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62F08-6872-F91D-44DF-0176D16D59DC}"/>
              </a:ext>
            </a:extLst>
          </p:cNvPr>
          <p:cNvSpPr txBox="1"/>
          <p:nvPr/>
        </p:nvSpPr>
        <p:spPr>
          <a:xfrm>
            <a:off x="7142672" y="2156868"/>
            <a:ext cx="40889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QualPro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encontró que este tipo de decisiones tenían peores resultados que si hubiesen sido tomadas aleatoriamente.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7F9FF66-B884-DDEF-264B-EC039CE2B981}"/>
              </a:ext>
            </a:extLst>
          </p:cNvPr>
          <p:cNvSpPr/>
          <p:nvPr/>
        </p:nvSpPr>
        <p:spPr>
          <a:xfrm>
            <a:off x="8922785" y="4519481"/>
            <a:ext cx="540391" cy="48920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FE8FC-7A61-8D1A-4E70-D22BB1A6C70E}"/>
              </a:ext>
            </a:extLst>
          </p:cNvPr>
          <p:cNvSpPr txBox="1"/>
          <p:nvPr/>
        </p:nvSpPr>
        <p:spPr>
          <a:xfrm>
            <a:off x="549128" y="1903852"/>
            <a:ext cx="5564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Estilo Vieja Escuela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E850F2-844E-18E1-D440-E48FF88E1320}"/>
              </a:ext>
            </a:extLst>
          </p:cNvPr>
          <p:cNvCxnSpPr>
            <a:cxnSpLocks/>
          </p:cNvCxnSpPr>
          <p:nvPr/>
        </p:nvCxnSpPr>
        <p:spPr>
          <a:xfrm flipV="1">
            <a:off x="6400800" y="1958197"/>
            <a:ext cx="0" cy="48998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 animBg="1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3" y="256243"/>
            <a:ext cx="10339280" cy="1325563"/>
          </a:xfrm>
        </p:spPr>
        <p:txBody>
          <a:bodyPr>
            <a:normAutofit/>
          </a:bodyPr>
          <a:lstStyle/>
          <a:p>
            <a:r>
              <a:rPr lang="es-419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Los datos por sí solos no son suficientes…</a:t>
            </a:r>
            <a:endParaRPr lang="en-DE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101015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0C3179-0B56-DA91-AA47-E1CF7C21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476" y="1835867"/>
            <a:ext cx="6762294" cy="3624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5C47F-1C3A-D553-6395-E87F778AD243}"/>
              </a:ext>
            </a:extLst>
          </p:cNvPr>
          <p:cNvSpPr txBox="1"/>
          <p:nvPr/>
        </p:nvSpPr>
        <p:spPr>
          <a:xfrm>
            <a:off x="9336770" y="4998856"/>
            <a:ext cx="2559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Fuente: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Barron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&amp;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Fries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(2022) Narrative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persuasion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59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3" y="256243"/>
            <a:ext cx="10339280" cy="1325563"/>
          </a:xfrm>
        </p:spPr>
        <p:txBody>
          <a:bodyPr>
            <a:normAutofit/>
          </a:bodyPr>
          <a:lstStyle/>
          <a:p>
            <a:r>
              <a:rPr lang="es-419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Los datos por sí solos no son suficientes…</a:t>
            </a:r>
            <a:endParaRPr lang="en-DE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>
            <a:off x="0" y="1293963"/>
            <a:ext cx="101015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F066B4-0BC2-7094-7091-F54EEF61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55" y="1796267"/>
            <a:ext cx="7336490" cy="3664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1486B-1752-E8AC-FF89-5652E9AD4AA2}"/>
              </a:ext>
            </a:extLst>
          </p:cNvPr>
          <p:cNvSpPr txBox="1"/>
          <p:nvPr/>
        </p:nvSpPr>
        <p:spPr>
          <a:xfrm>
            <a:off x="9764245" y="4998856"/>
            <a:ext cx="2559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Fuente: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Barron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&amp;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Fries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(2022) Narrative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persuasion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9DFCF-5B02-F5EF-0163-CB7344B74C7A}"/>
              </a:ext>
            </a:extLst>
          </p:cNvPr>
          <p:cNvSpPr txBox="1"/>
          <p:nvPr/>
        </p:nvSpPr>
        <p:spPr>
          <a:xfrm>
            <a:off x="718149" y="5770760"/>
            <a:ext cx="10878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La interpretación de los datos es crucial para contar una historia que persuada!!</a:t>
            </a:r>
          </a:p>
        </p:txBody>
      </p:sp>
    </p:spTree>
    <p:extLst>
      <p:ext uri="{BB962C8B-B14F-4D97-AF65-F5344CB8AC3E}">
        <p14:creationId xmlns:p14="http://schemas.microsoft.com/office/powerpoint/2010/main" val="16778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71" y="363627"/>
            <a:ext cx="7546675" cy="1325563"/>
          </a:xfrm>
        </p:spPr>
        <p:txBody>
          <a:bodyPr>
            <a:normAutofit/>
          </a:bodyPr>
          <a:lstStyle/>
          <a:p>
            <a:r>
              <a:rPr lang="es-419" sz="48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Introducción personal</a:t>
            </a:r>
            <a:endParaRPr lang="en-DE" sz="48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6017-427B-3759-F6BF-EDC019EE8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030" y="2075791"/>
            <a:ext cx="7477664" cy="4351338"/>
          </a:xfrm>
        </p:spPr>
        <p:txBody>
          <a:bodyPr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Jaime Rojas (</a:t>
            </a: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je.rojasm@javeriana.edu.co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Ph.D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(c). en Economía, Universidad Nacional de Colombia)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Áreas de interés: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      - Economía del Comportamiento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      - Desigualdad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      - 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Sesgos Cognitivos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/>
          <p:nvPr/>
        </p:nvCxnSpPr>
        <p:spPr>
          <a:xfrm>
            <a:off x="0" y="1552755"/>
            <a:ext cx="103258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42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>
                <a:solidFill>
                  <a:srgbClr val="242537"/>
                </a:solidFill>
                <a:latin typeface="Montserrat ExtraBold" panose="00000900000000000000" pitchFamily="2" charset="0"/>
              </a:rPr>
              <a:t>Ejemplos de preguntas que podríamos responder con Analítica de Negocios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7C8A3D-E474-F178-E2AE-ABD359AFA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724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¿Cuáles son las características demográficas de mis clientes? ¿Tengo distintos grupos de clientes con distintos perfiles?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será el costo esperado de atender a un paciente con ciertas características?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es la disposición a pagar de un cliente por mi producto? 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sería el efecto en ventas de introducir un torneo entre vendedores? 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es el efecto de un año más de antigüedad laboral sobre el desempeño de los empleados? 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diseño de mi página web es más efectivo?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¿Cuál campaña online es mejor?</a:t>
            </a:r>
          </a:p>
          <a:p>
            <a:pPr>
              <a:lnSpc>
                <a:spcPct val="120000"/>
              </a:lnSpc>
            </a:pPr>
            <a:endParaRPr lang="es-ES" sz="2000" dirty="0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endParaRPr lang="es-ES" sz="2000" dirty="0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endParaRPr lang="en-DE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>
                <a:solidFill>
                  <a:srgbClr val="242537"/>
                </a:solidFill>
                <a:latin typeface="Montserrat ExtraBold" panose="00000900000000000000" pitchFamily="2" charset="0"/>
              </a:rPr>
              <a:t>Ejemplos de preguntas que podríamos responder con Analítica de Negocios </a:t>
            </a:r>
          </a:p>
        </p:txBody>
      </p:sp>
      <p:pic>
        <p:nvPicPr>
          <p:cNvPr id="1026" name="Picture 2" descr="13 Business Intelligence &amp; Analytics Examples For New Insights">
            <a:extLst>
              <a:ext uri="{FF2B5EF4-FFF2-40B4-BE49-F238E27FC236}">
                <a16:creationId xmlns:a16="http://schemas.microsoft.com/office/drawing/2014/main" id="{EA7F1952-24C3-14E9-D44A-DAAFA6BC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34" y="1690688"/>
            <a:ext cx="6076183" cy="457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9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>
                <a:solidFill>
                  <a:srgbClr val="242537"/>
                </a:solidFill>
                <a:latin typeface="Montserrat ExtraBold" panose="00000900000000000000" pitchFamily="2" charset="0"/>
              </a:rPr>
              <a:t>Ejemplos desde la Universidad Javeriana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CA03510-CD34-80B7-BC90-CC9E0F62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724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Evaluar el desempeño de profesores, basándose en evaluaciones de estudiantes.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Predecir, basándose en características demográficas y desempeño, si un alumno caerá en prueba académica o no, con el objetivo de intervenir a tiempo.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Predecir demanda por un curso en particular, basándose en demanda en el semestre anterior y distintas características del curso.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Comparar el efecto de distintas modalidades (presencial, virtual, combinada, alternancia) sobre los objetivos de aprendizaje.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latin typeface="Montserrat" panose="00000500000000000000" pitchFamily="2" charset="0"/>
              </a:rPr>
              <a:t>Evaluar la pertinencia de un nuevo método de enseñanza.</a:t>
            </a:r>
          </a:p>
        </p:txBody>
      </p:sp>
    </p:spTree>
    <p:extLst>
      <p:ext uri="{BB962C8B-B14F-4D97-AF65-F5344CB8AC3E}">
        <p14:creationId xmlns:p14="http://schemas.microsoft.com/office/powerpoint/2010/main" val="4483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2" y="256243"/>
            <a:ext cx="11063899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Ejemplos</a:t>
            </a:r>
            <a:br>
              <a:rPr lang="es-E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</a:br>
            <a:r>
              <a:rPr lang="es-E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(con uso de grandes cantidades de datos)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>
            <a:off x="0" y="1440612"/>
            <a:ext cx="96184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A9DFCF-5B02-F5EF-0163-CB7344B74C7A}"/>
              </a:ext>
            </a:extLst>
          </p:cNvPr>
          <p:cNvSpPr txBox="1"/>
          <p:nvPr/>
        </p:nvSpPr>
        <p:spPr>
          <a:xfrm>
            <a:off x="656686" y="2304510"/>
            <a:ext cx="1087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CO" sz="2400" dirty="0">
                <a:solidFill>
                  <a:prstClr val="white"/>
                </a:solidFill>
                <a:latin typeface="Montserrat Medium" panose="00000600000000000000" pitchFamily="2" charset="0"/>
              </a:rPr>
              <a:t>https://www.youtube.com/watch?v=vQILP19qABk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9703A-58F3-2F39-091E-1DC554EE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26" y="3193681"/>
            <a:ext cx="3442510" cy="1972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F7219-1778-C447-7277-10FDE1AA3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162" y="3193682"/>
            <a:ext cx="3477182" cy="19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2">
            <a:extLst>
              <a:ext uri="{FF2B5EF4-FFF2-40B4-BE49-F238E27FC236}">
                <a16:creationId xmlns:a16="http://schemas.microsoft.com/office/drawing/2014/main" id="{A464D576-E3BE-4DCB-B800-815FE2FF1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94" y="543554"/>
            <a:ext cx="84407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panose="00000900000000000000" pitchFamily="2" charset="0"/>
                <a:cs typeface="Times New Roman" panose="02020603050405020304" pitchFamily="18" charset="0"/>
              </a:rPr>
              <a:t>Aspectos de la analítica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252A-7D17-4908-8A2F-55E148017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535" y="1576388"/>
            <a:ext cx="10230929" cy="4738058"/>
          </a:xfrm>
          <a:prstGeom prst="rect">
            <a:avLst/>
          </a:prstGeom>
          <a:noFill/>
          <a:ln>
            <a:noFill/>
          </a:ln>
        </p:spPr>
        <p:txBody>
          <a:bodyPr lIns="85343" tIns="42672" rIns="85343" bIns="42672"/>
          <a:lstStyle>
            <a:lvl1pPr marL="320675" indent="-32067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738" indent="-268288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068388" indent="-215900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49383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91928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3764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36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08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0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1" i="0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</a:rPr>
              <a:t>Analítica descriptiva: </a:t>
            </a:r>
            <a:r>
              <a:rPr kumimoji="0" lang="es-CO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visualizar y tabular datos que ya se tienen para entender cambios o la situación actual de un negocio (básicamente describir la información que se tiene) 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¿Han crecido las ventas después de la introducción de un nuevo plan de mercadeo?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ES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¿Qué regiones son las más débiles en ventas?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¿Cuáles son las características de mis clientes? 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ES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¿Cuánto ha variado el precio de las acciones de Coca Cola en los últimos 5 años?</a:t>
            </a: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708C77-E3D0-DDAC-BFC4-3031444E9E31}"/>
              </a:ext>
            </a:extLst>
          </p:cNvPr>
          <p:cNvCxnSpPr>
            <a:cxnSpLocks/>
          </p:cNvCxnSpPr>
          <p:nvPr/>
        </p:nvCxnSpPr>
        <p:spPr>
          <a:xfrm>
            <a:off x="0" y="1268083"/>
            <a:ext cx="96184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E71A-99F1-41BE-A7FB-908370347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169" y="1544127"/>
            <a:ext cx="10291313" cy="4504427"/>
          </a:xfrm>
          <a:prstGeom prst="rect">
            <a:avLst/>
          </a:prstGeom>
          <a:noFill/>
          <a:ln>
            <a:noFill/>
          </a:ln>
        </p:spPr>
        <p:txBody>
          <a:bodyPr lIns="85343" tIns="42672" rIns="85343" bIns="42672"/>
          <a:lstStyle>
            <a:lvl1pPr marL="320675" indent="-32067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738" indent="-268288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068388" indent="-215900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49383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91928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3764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36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08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0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</a:rPr>
              <a:t>Analítica predictiva: </a:t>
            </a:r>
            <a:r>
              <a:rPr kumimoji="0" lang="es-CO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predecir qué pasará, explotando relaciones entre variables. Para predecir, es suficiente que las variables que estamos estudiando estén correlacionadas, no es necesario que una cause otra.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ES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ES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eaLnBrk="1" hangingPunct="1">
              <a:defRPr/>
            </a:pPr>
            <a:r>
              <a:rPr kumimoji="0" lang="es-ES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Puntaje de crédito (probabilidad de morosidad)</a:t>
            </a:r>
          </a:p>
          <a:p>
            <a:pPr eaLnBrk="1" hangingPunct="1"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Retención de clientes (probabilidad de perderlo, intervención temprana)</a:t>
            </a:r>
          </a:p>
          <a:p>
            <a:pPr eaLnBrk="1" hangingPunct="1"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¿Cuánto me costará atender a un paciente de acuerdo a sus características? </a:t>
            </a:r>
          </a:p>
          <a:p>
            <a:pPr eaLnBrk="1" hangingPunct="1"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Detección de fraudes (probabilidad de que sea fraudulenta)</a:t>
            </a:r>
            <a:endParaRPr kumimoji="0" lang="es-ES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eaLnBrk="1" hangingPunct="1">
              <a:defRPr/>
            </a:pPr>
            <a:r>
              <a:rPr kumimoji="0" lang="es-ES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Protección de infantes (probabilidad de que el niño sea maltratado)</a:t>
            </a:r>
          </a:p>
          <a:p>
            <a:pPr eaLnBrk="1" hangingPunct="1">
              <a:defRPr/>
            </a:pPr>
            <a:r>
              <a:rPr kumimoji="0" lang="es-ES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Predicción de inventarios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4266C15-8770-5D42-C993-35E69F626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6" y="682296"/>
            <a:ext cx="84407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panose="00000900000000000000" pitchFamily="2" charset="0"/>
                <a:cs typeface="Times New Roman" panose="02020603050405020304" pitchFamily="18" charset="0"/>
              </a:rPr>
              <a:t>Aspectos de la analítica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EFEF04-9F4F-94DE-2367-6C9D293FBBFD}"/>
              </a:ext>
            </a:extLst>
          </p:cNvPr>
          <p:cNvCxnSpPr>
            <a:cxnSpLocks/>
          </p:cNvCxnSpPr>
          <p:nvPr/>
        </p:nvCxnSpPr>
        <p:spPr>
          <a:xfrm>
            <a:off x="0" y="1268083"/>
            <a:ext cx="96184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0F73-4869-4C43-A8EF-305DB5787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32" y="1676400"/>
            <a:ext cx="9073881" cy="4876800"/>
          </a:xfrm>
          <a:prstGeom prst="rect">
            <a:avLst/>
          </a:prstGeom>
          <a:noFill/>
          <a:ln>
            <a:noFill/>
          </a:ln>
        </p:spPr>
        <p:txBody>
          <a:bodyPr lIns="85343" tIns="42672" rIns="85343" bIns="42672"/>
          <a:lstStyle>
            <a:lvl1pPr marL="320675" indent="-32067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738" indent="-268288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068388" indent="-215900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49383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91928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3764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36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08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0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</a:rPr>
              <a:t>Analítica prescriptiva: </a:t>
            </a:r>
            <a:r>
              <a:rPr kumimoji="0" lang="es-CO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se enfoca en hacer uso de la analítica para determinar cuál es la mejor decisión que se podría tomar. </a:t>
            </a:r>
            <a:r>
              <a:rPr kumimoji="0" lang="es-ES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Aquí es importante determinar causalidad. Muchas veces se hace con experimentos.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¿Cuál de los diseños de página deberíamos implementar? 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¿Si subimos el precio aumentarían las ganancias? 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s-CO" alt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¿Sería efectivo implementar un sistema de compensación basado en desempeño?</a:t>
            </a:r>
          </a:p>
          <a:p>
            <a:pPr marL="0" marR="0" lvl="0" indent="0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s-CO" alt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3C8EDC9-D028-5086-6767-D83657ABE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36" y="682296"/>
            <a:ext cx="84407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panose="00000900000000000000" pitchFamily="2" charset="0"/>
                <a:cs typeface="Times New Roman" panose="02020603050405020304" pitchFamily="18" charset="0"/>
              </a:rPr>
              <a:t>Aspectos de la analítica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25A4AD-7EE3-BEBC-7EB7-803F00F20B4B}"/>
              </a:ext>
            </a:extLst>
          </p:cNvPr>
          <p:cNvCxnSpPr>
            <a:cxnSpLocks/>
          </p:cNvCxnSpPr>
          <p:nvPr/>
        </p:nvCxnSpPr>
        <p:spPr>
          <a:xfrm>
            <a:off x="0" y="1268083"/>
            <a:ext cx="96184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4294967295"/>
          </p:nvPr>
        </p:nvSpPr>
        <p:spPr>
          <a:xfrm>
            <a:off x="319177" y="1460739"/>
            <a:ext cx="10822976" cy="487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altLang="en-US" sz="2200" dirty="0">
                <a:solidFill>
                  <a:schemeClr val="bg1"/>
                </a:solidFill>
                <a:latin typeface="Montserrat" panose="00000500000000000000" pitchFamily="2" charset="0"/>
              </a:rPr>
              <a:t>Traer una o dos gráficas/</a:t>
            </a:r>
            <a:r>
              <a:rPr lang="es-ES" altLang="en-US" sz="2200" dirty="0" err="1">
                <a:solidFill>
                  <a:schemeClr val="bg1"/>
                </a:solidFill>
                <a:latin typeface="Montserrat" panose="00000500000000000000" pitchFamily="2" charset="0"/>
              </a:rPr>
              <a:t>visualizaciónes</a:t>
            </a:r>
            <a:r>
              <a:rPr lang="es-ES" altLang="en-US" sz="2200" dirty="0">
                <a:solidFill>
                  <a:schemeClr val="bg1"/>
                </a:solidFill>
                <a:latin typeface="Montserrat" panose="00000500000000000000" pitchFamily="2" charset="0"/>
              </a:rPr>
              <a:t> que vea en las noticias, Twitter, para que las evaluemos. No importa que no pueda interpretarla.</a:t>
            </a:r>
          </a:p>
          <a:p>
            <a:pPr eaLnBrk="1" hangingPunct="1">
              <a:defRPr/>
            </a:pPr>
            <a:endParaRPr lang="es-ES" alt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1" hangingPunct="1">
              <a:defRPr/>
            </a:pPr>
            <a:endParaRPr lang="es-ES" alt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1" hangingPunct="1">
              <a:defRPr/>
            </a:pPr>
            <a:endParaRPr lang="es-CO" alt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1" hangingPunct="1">
              <a:defRPr/>
            </a:pPr>
            <a:endParaRPr lang="es-CO" alt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1" hangingPunct="1">
              <a:defRPr/>
            </a:pPr>
            <a:endParaRPr lang="es-CO" alt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6DB01CC-FDB2-78B1-9231-1A0F6AE94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62" y="498642"/>
            <a:ext cx="195274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panose="00000900000000000000" pitchFamily="2" charset="0"/>
                <a:cs typeface="Times New Roman" panose="02020603050405020304" pitchFamily="18" charset="0"/>
              </a:rPr>
              <a:t>Tarea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AC22B3-1E4F-9C3E-A740-1CC2C9B2BDDC}"/>
              </a:ext>
            </a:extLst>
          </p:cNvPr>
          <p:cNvCxnSpPr>
            <a:cxnSpLocks/>
          </p:cNvCxnSpPr>
          <p:nvPr/>
        </p:nvCxnSpPr>
        <p:spPr>
          <a:xfrm>
            <a:off x="0" y="1268083"/>
            <a:ext cx="96184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6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176" y="3198967"/>
            <a:ext cx="6021239" cy="708796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R Básico 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EE0646-E47E-D3E0-34EB-2B3F094CBCC5}"/>
              </a:ext>
            </a:extLst>
          </p:cNvPr>
          <p:cNvCxnSpPr>
            <a:cxnSpLocks/>
          </p:cNvCxnSpPr>
          <p:nvPr/>
        </p:nvCxnSpPr>
        <p:spPr>
          <a:xfrm rot="5400000">
            <a:off x="2181053" y="283241"/>
            <a:ext cx="6869487" cy="6280030"/>
          </a:xfrm>
          <a:prstGeom prst="bentConnector3">
            <a:avLst>
              <a:gd name="adj1" fmla="val 6293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D2B123-FDAF-0538-2BC8-4A2D08C05D08}"/>
              </a:ext>
            </a:extLst>
          </p:cNvPr>
          <p:cNvSpPr txBox="1"/>
          <p:nvPr/>
        </p:nvSpPr>
        <p:spPr>
          <a:xfrm>
            <a:off x="2725949" y="3707708"/>
            <a:ext cx="6094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Light" panose="00000300000000000000" pitchFamily="2" charset="0"/>
                <a:ea typeface="+mn-ea"/>
                <a:cs typeface="+mn-cs"/>
              </a:rPr>
              <a:t>Sintaxis, </a:t>
            </a:r>
            <a:r>
              <a:rPr kumimoji="0" lang="es-419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Light" panose="00000300000000000000" pitchFamily="2" charset="0"/>
                <a:ea typeface="+mn-ea"/>
                <a:cs typeface="+mn-cs"/>
              </a:rPr>
              <a:t>Rstudio</a:t>
            </a:r>
            <a:r>
              <a:rPr lang="es-419" sz="2000" dirty="0">
                <a:solidFill>
                  <a:prstClr val="white"/>
                </a:solidFill>
                <a:latin typeface="Montserrat ExtraLight" panose="00000300000000000000" pitchFamily="2" charset="0"/>
              </a:rPr>
              <a:t>, y operaciones básicas</a:t>
            </a:r>
            <a:endParaRPr kumimoji="0" lang="es-419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Light" panose="000003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819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5" y="215900"/>
            <a:ext cx="10972800" cy="114300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bg1"/>
                </a:solidFill>
                <a:latin typeface="Montserrat ExtraBold" panose="00000900000000000000" pitchFamily="2" charset="0"/>
              </a:rPr>
              <a:t>Ejemplos de motivación sencillos</a:t>
            </a:r>
            <a:endParaRPr lang="en-US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EE554B-A02F-872A-21FC-781E8B25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5" y="1358900"/>
            <a:ext cx="8132190" cy="501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11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41" y="1854679"/>
            <a:ext cx="11533517" cy="23549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CO" dirty="0">
                <a:latin typeface="Montserrat Medium" panose="00000600000000000000" pitchFamily="2" charset="0"/>
              </a:rPr>
              <a:t>Mi nombre es ____________. </a:t>
            </a:r>
            <a:br>
              <a:rPr lang="es-CO" dirty="0">
                <a:latin typeface="Montserrat Medium" panose="00000600000000000000" pitchFamily="2" charset="0"/>
              </a:rPr>
            </a:br>
            <a:r>
              <a:rPr lang="es-CO" dirty="0">
                <a:latin typeface="Montserrat Medium" panose="00000600000000000000" pitchFamily="2" charset="0"/>
              </a:rPr>
              <a:t>Algo que disfruto mucho hacer es ________.</a:t>
            </a:r>
            <a:br>
              <a:rPr lang="es-CO" dirty="0">
                <a:latin typeface="Montserrat Medium" panose="00000600000000000000" pitchFamily="2" charset="0"/>
              </a:rPr>
            </a:br>
            <a:r>
              <a:rPr lang="es-CO" dirty="0">
                <a:latin typeface="Montserrat Medium" panose="00000600000000000000" pitchFamily="2" charset="0"/>
              </a:rPr>
              <a:t>Experiencia en lenguaje de programación:___________ </a:t>
            </a:r>
            <a:endParaRPr lang="en-DE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6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F59B2C-2B78-6168-9670-B167350B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2" y="1144690"/>
            <a:ext cx="4794292" cy="47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DBB0361-7361-094B-08D0-3F78FEAD5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7" y="1606602"/>
            <a:ext cx="6283090" cy="39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1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DFF2FBA-3AC5-DCA5-45E2-5A480C0F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36" y="618740"/>
            <a:ext cx="7868728" cy="56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F3E3-49EF-90D5-585A-7AF034F5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E547-74DA-35E3-D541-09DD05D6D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F88AEC-8D5A-EAA8-F249-15AC8D8C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863"/>
            <a:ext cx="109728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8A7A-8467-7F5A-9E37-289C83F3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Recursos</a:t>
            </a:r>
            <a:endParaRPr lang="en-DE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2C54-EE4F-3471-C63D-583F7CA6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5" y="1653097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Grolemund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&amp;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Wickham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2017: R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Data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Science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(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avail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. online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free)</a:t>
            </a:r>
          </a:p>
          <a:p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Kabacoff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2015: R in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Action</a:t>
            </a:r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Salganik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2017: Bit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by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Bit (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avail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. online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free)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Chang 2013: R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Graphics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Cookbook</a:t>
            </a:r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interactive SWIRL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tutorials</a:t>
            </a:r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R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programming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course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by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John Hopkins Univ. / Roger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Peng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at Coursera</a:t>
            </a:r>
          </a:p>
          <a:p>
            <a:r>
              <a:rPr lang="es-419" dirty="0">
                <a:solidFill>
                  <a:schemeClr val="bg1"/>
                </a:solidFill>
                <a:latin typeface="Montserrat" panose="00000500000000000000" pitchFamily="2" charset="0"/>
              </a:rPr>
              <a:t>http://rafalab.dfci.harvard.edu/dslibro/r-basics.html</a:t>
            </a:r>
            <a:endParaRPr lang="en-DE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1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8A7A-8467-7F5A-9E37-289C83F3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¿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Qué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es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2C54-EE4F-3471-C63D-583F7CA6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363" y="1708727"/>
            <a:ext cx="8876146" cy="472028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Un lenguaje de programación estadística y un entorno informático gratuitos y de código abierto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basado en el lenguaje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S 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desarrollado en los Laboratorios Bell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desarrollado inicialmente en 1993 por Ross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Ihaka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y Robert Gentleman en la Universidad de Auckland, Nueva Zelanda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D0AF6F-0FA8-6495-A0B1-05990B25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8" y="1442432"/>
            <a:ext cx="2283713" cy="17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34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8A7A-8467-7F5A-9E37-289C83F3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¿Por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qué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2C54-EE4F-3471-C63D-583F7CA6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37" y="1656968"/>
            <a:ext cx="10395921" cy="472028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gratuito y de código abierto.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funciona en los principales sistemas operativos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base de software probada y fiable.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combina un modelo de programación flexible con una amplia gama de métodos estadísticos.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desarrollo activo y amplia comunidad.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fácilmente ampliable mediante paquetes R.</a:t>
            </a:r>
          </a:p>
        </p:txBody>
      </p:sp>
    </p:spTree>
    <p:extLst>
      <p:ext uri="{BB962C8B-B14F-4D97-AF65-F5344CB8AC3E}">
        <p14:creationId xmlns:p14="http://schemas.microsoft.com/office/powerpoint/2010/main" val="3745969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3131392-7A9A-8DB8-07E7-F9CADA25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24" y="1218373"/>
            <a:ext cx="4635081" cy="46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4BACBF6-1D99-5216-B472-686AE22B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93" y="1218374"/>
            <a:ext cx="4635081" cy="46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1A233-E74B-BF3D-E994-046187873829}"/>
              </a:ext>
            </a:extLst>
          </p:cNvPr>
          <p:cNvSpPr txBox="1"/>
          <p:nvPr/>
        </p:nvSpPr>
        <p:spPr>
          <a:xfrm>
            <a:off x="286829" y="276225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¿Por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qué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 R?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99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2C54-EE4F-3471-C63D-583F7CA6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37" y="1656968"/>
            <a:ext cx="10395921" cy="4720288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RStudio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es un entorno de desarrollo integrado (IDE) para R</a:t>
            </a:r>
          </a:p>
          <a:p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es una interfaz cómoda para R</a:t>
            </a:r>
          </a:p>
          <a:p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analogía: si R es el motor, </a:t>
            </a:r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RStudio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es el coche que lo rodea</a:t>
            </a:r>
          </a:p>
          <a:p>
            <a:endParaRPr lang="es-E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ofrece:</a:t>
            </a:r>
          </a:p>
          <a:p>
            <a:pPr lvl="1"/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consola interactiva </a:t>
            </a:r>
          </a:p>
          <a:p>
            <a:pPr lvl="1"/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editor de scripts con comprobación de errores</a:t>
            </a:r>
          </a:p>
          <a:p>
            <a:pPr lvl="1"/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gestor de paquetes</a:t>
            </a:r>
          </a:p>
          <a:p>
            <a:pPr lvl="1"/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visores de datos, gráficos y archivos</a:t>
            </a:r>
          </a:p>
        </p:txBody>
      </p:sp>
      <p:pic>
        <p:nvPicPr>
          <p:cNvPr id="9218" name="Picture 2" descr="RStudio Logo Usage Guidelines - RStudio">
            <a:extLst>
              <a:ext uri="{FF2B5EF4-FFF2-40B4-BE49-F238E27FC236}">
                <a16:creationId xmlns:a16="http://schemas.microsoft.com/office/drawing/2014/main" id="{7707A1F8-8EBA-5BCB-2F7E-3B95A5AF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42668"/>
            <a:ext cx="3943928" cy="13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8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8A7A-8467-7F5A-9E37-289C83F3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Trabajar de forma interactiva: Uso de la consola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0242" name="Picture 2" descr="RStudio console">
            <a:extLst>
              <a:ext uri="{FF2B5EF4-FFF2-40B4-BE49-F238E27FC236}">
                <a16:creationId xmlns:a16="http://schemas.microsoft.com/office/drawing/2014/main" id="{E3C1E8AE-AF79-7407-4378-479B8BF7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25" y="1273616"/>
            <a:ext cx="9170149" cy="54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23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2C54-EE4F-3471-C63D-583F7CA66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37" y="1656968"/>
            <a:ext cx="10395921" cy="472028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normalmente en la parte inferior izquierda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mensaje de inicio mostrando la versión de R y la información de la licencia</a:t>
            </a:r>
          </a:p>
          <a:p>
            <a:r>
              <a:rPr lang="es-ES" dirty="0" err="1">
                <a:solidFill>
                  <a:schemeClr val="bg1"/>
                </a:solidFill>
                <a:latin typeface="Montserrat" panose="00000500000000000000" pitchFamily="2" charset="0"/>
              </a:rPr>
              <a:t>prompt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 de entrada "&gt; ..." esperando sus comandos (los comandos se emiten usando ENTER)</a:t>
            </a:r>
          </a:p>
          <a:p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salida: depende del tipo de datos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consejo general: 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todos los comandos distinguen entre mayúsculas y minúsculas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recomendación: </a:t>
            </a:r>
            <a:r>
              <a:rPr lang="es-ES" dirty="0">
                <a:solidFill>
                  <a:schemeClr val="bg1"/>
                </a:solidFill>
                <a:latin typeface="Montserrat" panose="00000500000000000000" pitchFamily="2" charset="0"/>
              </a:rPr>
              <a:t>configure el idioma inglés (depende del sistema operativo)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Trabajar de forma interactiva: Uso de la consola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6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71" y="363627"/>
            <a:ext cx="8410037" cy="1325563"/>
          </a:xfrm>
        </p:spPr>
        <p:txBody>
          <a:bodyPr>
            <a:normAutofit fontScale="90000"/>
          </a:bodyPr>
          <a:lstStyle/>
          <a:p>
            <a:r>
              <a:rPr lang="es-419" sz="4800" dirty="0">
                <a:solidFill>
                  <a:schemeClr val="bg1"/>
                </a:solidFill>
                <a:latin typeface="Montserrat ExtraBold" panose="00000900000000000000" pitchFamily="2" charset="0"/>
              </a:rPr>
              <a:t>NORMAS DE CONVIVENCIA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6017-427B-3759-F6BF-EDC019EE8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8" y="1751165"/>
            <a:ext cx="10981426" cy="4675965"/>
          </a:xfrm>
        </p:spPr>
        <p:txBody>
          <a:bodyPr>
            <a:normAutofit lnSpcReduction="10000"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Por respeto a quienes estamos en el salón de ponga su celular en modo silencioso durante la clase.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Contestar el celular, chatear, o usar internet cuando alguien esté hablando en clase (profesor o compañeros y compañeras) es un acto de irrespeto. Si algo urgente le ocurre por favor salga del salón y atienda su problema.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Si llega tarde a clase por favor hágalo en silencio y ocupe un puesto donde cause la menor distracción posible a quienes están dentro del salón.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Si por alguna razón debe traer a su hijo o hija al salón siéntase en libertad de hacerlo y ocupe una silla cerca a la puerta por si el niño/a necesita su atención y poder salir del salón sin causar malestar a sus compañeros y compañeras.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/>
          <p:nvPr/>
        </p:nvCxnSpPr>
        <p:spPr>
          <a:xfrm>
            <a:off x="0" y="1552755"/>
            <a:ext cx="103258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97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Algunas reglas generales de sintaxis de R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0111BB-D310-764A-DB67-DC57E2D20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759" y="1255858"/>
            <a:ext cx="10729403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U</a:t>
            </a:r>
            <a:r>
              <a:rPr kumimoji="0" lang="es-ES" altLang="en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na sintaxis describe las reglas de un lenguaje de programación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n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U</a:t>
            </a:r>
            <a:r>
              <a:rPr kumimoji="0" lang="es-ES" altLang="en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 lenguaje de programación es muy estricto en cuanto a la gramática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n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n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Algunas reglas generales: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altLang="en-DE" sz="2400" dirty="0">
                <a:solidFill>
                  <a:schemeClr val="bg1"/>
                </a:solidFill>
                <a:latin typeface="inherit"/>
              </a:rPr>
              <a:t>1. </a:t>
            </a:r>
            <a:r>
              <a:rPr kumimoji="0" lang="es-ES" altLang="en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Cada línea es una sentencia ("comando"), varias sentencias se evalúan de arriba a abajo.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s-ES" altLang="en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n-DE" sz="24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n-DE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Excepción: Si una expresión no está cerrada (véase la regla de la paréntesis más abajo), puede abarcar varias líneas: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FA605C1-357D-FA66-7CD5-EFBDF482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216" y="4228601"/>
            <a:ext cx="10729403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 &lt;- a + b</a:t>
            </a:r>
            <a:b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d &lt;- </a:t>
            </a:r>
            <a:r>
              <a:rPr kumimoji="0" lang="en-DE" altLang="en-DE" sz="1800" b="0" i="1" u="none" strike="noStrike" kern="1200" cap="none" spc="0" normalizeH="0" baseline="0" noProof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sqrt</a:t>
            </a: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(c)</a:t>
            </a:r>
            <a:endParaRPr kumimoji="0" lang="en-DE" altLang="en-DE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DEAE768-E547-3529-A4EF-44BCB9DF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217" y="5819711"/>
            <a:ext cx="10729402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 * (b</a:t>
            </a:r>
            <a:b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 + c</a:t>
            </a:r>
            <a:b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18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 + d)</a:t>
            </a:r>
            <a:endParaRPr kumimoji="0" lang="en-DE" alt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96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Algunas reglas generales de sintaxis de R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0111BB-D310-764A-DB67-DC57E2D20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6460" y="1423954"/>
            <a:ext cx="1072940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2. Los espacios suelen ignorarse.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Todos son equivalentes:</a:t>
            </a:r>
            <a:endParaRPr kumimoji="0" lang="es-ES" altLang="en-DE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82FBA7-92D0-CE4B-C2CC-BABA78525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49" y="2652471"/>
            <a:ext cx="1062250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a+b</a:t>
            </a:r>
            <a:br>
              <a:rPr kumimoji="0" lang="en-DE" alt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 + b</a:t>
            </a:r>
            <a:br>
              <a:rPr kumimoji="0" lang="en-DE" alt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    +  b</a:t>
            </a:r>
            <a:endParaRPr kumimoji="0" lang="en-DE" alt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19B0E-4A91-0466-BBC2-10D44A371EB8}"/>
              </a:ext>
            </a:extLst>
          </p:cNvPr>
          <p:cNvSpPr txBox="1"/>
          <p:nvPr/>
        </p:nvSpPr>
        <p:spPr>
          <a:xfrm>
            <a:off x="131553" y="4000425"/>
            <a:ext cx="11488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altLang="en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Los espacios y las tabulaciones sirven para hacer nuestro código más leíble.</a:t>
            </a:r>
            <a:endParaRPr kumimoji="0" lang="es-ES" altLang="en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6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Algunas reglas generales de sintaxis de R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0111BB-D310-764A-DB67-DC57E2D20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559" y="1177733"/>
            <a:ext cx="10729403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3. Las expresiones deben estar cerradas.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Existen diferentes caracteres especiales que marcan el principio y el final de algo, por ejemplo, el principio y el final de una cadena de caracteres o de una expresión:</a:t>
            </a:r>
            <a:endParaRPr kumimoji="0" lang="es-ES" altLang="en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19B0E-4A91-0466-BBC2-10D44A371EB8}"/>
              </a:ext>
            </a:extLst>
          </p:cNvPr>
          <p:cNvSpPr txBox="1"/>
          <p:nvPr/>
        </p:nvSpPr>
        <p:spPr>
          <a:xfrm>
            <a:off x="-1" y="3737047"/>
            <a:ext cx="11488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alt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Las sentencias más complejas contienen expresiones anidadas. Las expresiones anidadas se evalúan de dentro a fuera.</a:t>
            </a:r>
            <a:endParaRPr kumimoji="0" lang="es-ES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461512-B809-CE77-5DC6-51359DF1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71" y="2485217"/>
            <a:ext cx="11051156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"hello world"</a:t>
            </a:r>
            <a:b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 * (b + c)</a:t>
            </a:r>
            <a:b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x[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1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]</a:t>
            </a:r>
            <a:endParaRPr kumimoji="0" lang="en-DE" alt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839ABD-ECAF-1C88-DE65-F64F71284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70" y="4629033"/>
            <a:ext cx="1105115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y[</a:t>
            </a:r>
            <a:r>
              <a:rPr kumimoji="0" lang="en-DE" altLang="en-DE" sz="2000" b="0" i="1" u="none" strike="noStrike" kern="1200" cap="none" spc="0" normalizeH="0" baseline="0" noProof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1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 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)]</a:t>
            </a:r>
            <a:endParaRPr kumimoji="0" lang="en-DE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9C872-15E9-9331-66A4-920D40912E87}"/>
              </a:ext>
            </a:extLst>
          </p:cNvPr>
          <p:cNvSpPr txBox="1"/>
          <p:nvPr/>
        </p:nvSpPr>
        <p:spPr>
          <a:xfrm>
            <a:off x="89559" y="5219950"/>
            <a:ext cx="10690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DE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Para cada paréntesis abierta, comilla, etc. debe haber una contrapartida de cierre en el orden correcto. Esto sería incorrecto: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435E902-BA3B-73A7-E72B-1E94EBAE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69" y="5907208"/>
            <a:ext cx="11051157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y[c(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1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 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])</a:t>
            </a:r>
            <a:b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Error: unexpected ']'</a:t>
            </a:r>
            <a:endParaRPr kumimoji="0" lang="en-DE" altLang="en-DE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2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5" grpId="0" animBg="1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Algunas reglas generales de sintaxis de R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C0111BB-D310-764A-DB67-DC57E2D20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559" y="1331621"/>
            <a:ext cx="1072940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4. Coma y puntos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Las comas dividen cosas: Principalmente argumentos (parámetros) de funciones.</a:t>
            </a:r>
            <a:endParaRPr kumimoji="0" lang="es-ES" altLang="en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19B0E-4A91-0466-BBC2-10D44A371EB8}"/>
              </a:ext>
            </a:extLst>
          </p:cNvPr>
          <p:cNvSpPr txBox="1"/>
          <p:nvPr/>
        </p:nvSpPr>
        <p:spPr>
          <a:xfrm>
            <a:off x="218533" y="2922619"/>
            <a:ext cx="114882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	</a:t>
            </a:r>
            <a:r>
              <a:rPr kumimoji="0" lang="es-ES" alt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s-ES" alt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pasa los parámetros x y 5 para calcular el logaritmo de base 5 de 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alt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La coma no se puede utilizar para agrupar dígitos en números grandes:</a:t>
            </a:r>
            <a:endParaRPr kumimoji="0" lang="es-ES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D39D89-2448-57A2-302D-40F53D23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69" y="2388730"/>
            <a:ext cx="1105115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log(x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 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5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</a:t>
            </a:r>
            <a:endParaRPr kumimoji="0" lang="en-DE" altLang="en-DE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30DC65-43C9-0858-8095-2518C7BCB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68" y="4350773"/>
            <a:ext cx="11051157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population &lt;- 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350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</a:t>
            </a: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000</a:t>
            </a:r>
            <a:b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Error: unexpected ',' in "population &lt;- 3,"</a:t>
            </a:r>
            <a:endParaRPr kumimoji="0" lang="en-DE" altLang="en-DE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8572B-E15F-5FDA-7B6A-F4B93A1DB277}"/>
              </a:ext>
            </a:extLst>
          </p:cNvPr>
          <p:cNvSpPr txBox="1"/>
          <p:nvPr/>
        </p:nvSpPr>
        <p:spPr>
          <a:xfrm>
            <a:off x="303362" y="5265005"/>
            <a:ext cx="6185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utiliza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un punto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como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punto decimal: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43CAD38-78EC-EBE6-EDED-1A9B8629C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068" y="5877552"/>
            <a:ext cx="1105115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3.1415</a:t>
            </a:r>
            <a:endParaRPr kumimoji="0" lang="en-DE" altLang="en-DE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48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  <p:bldP spid="3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3362" y="1440522"/>
            <a:ext cx="1072940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Si una línea de código R comienza con el símbolo #, no se evalúa. Podemos usar esto para escribir recordatorios de por qué escribimos un código particular. Por ejemplo, en el script anterior, podríamos añadir: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4BFF6F-C447-BE20-9DF3-CD8792EEA08C}"/>
              </a:ext>
            </a:extLst>
          </p:cNvPr>
          <p:cNvSpPr txBox="1">
            <a:spLocks/>
          </p:cNvSpPr>
          <p:nvPr/>
        </p:nvSpPr>
        <p:spPr>
          <a:xfrm>
            <a:off x="303362" y="1149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Algunas reglas generales de sintaxis de 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F6CD38F-BF55-4CDF-E0FF-3BD403A0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7" y="2609012"/>
            <a:ext cx="11576649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Código para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calcular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la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solución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a la 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ecuación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cuadrática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de la forma ax^2 +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bx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+ c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definir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las variables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 &lt;-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3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b &lt;-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2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 &lt;- -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1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ahora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calcule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la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solución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(-b + sqrt(b^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2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-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4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*a*c)) / (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2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*a)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(-b - sqrt(b^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2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-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4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*a*c)) / (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2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*a)</a:t>
            </a:r>
            <a:endParaRPr kumimoji="0" lang="en-DE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43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Pimp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my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R: Instalación y uso de un paquete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6386" name="Picture 2" descr="RStudio package manager">
            <a:extLst>
              <a:ext uri="{FF2B5EF4-FFF2-40B4-BE49-F238E27FC236}">
                <a16:creationId xmlns:a16="http://schemas.microsoft.com/office/drawing/2014/main" id="{C7CB242E-AB4C-3448-6F1D-B66DB655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2" y="1302328"/>
            <a:ext cx="9083457" cy="541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5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Pimp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my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R: Gestor de paquetes en </a:t>
            </a:r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RStudio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1298" y="1561466"/>
            <a:ext cx="1072940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Los paquetes (también conocidos como "bibliotecas") amplían la funcionalidad de 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a la derecha, la pestaña "Paquetes" permite ver, instalar y actualizar paquetes de R desde CRAN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primera tarea: instalar los siguientes paquetes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tidyverse</a:t>
            </a:r>
            <a:r>
              <a:rPr lang="es-ES" altLang="en-DE" sz="1800" dirty="0">
                <a:solidFill>
                  <a:schemeClr val="bg1"/>
                </a:solidFill>
                <a:latin typeface="Montserrat" panose="00000500000000000000" pitchFamily="2" charset="0"/>
              </a:rPr>
              <a:t> (se trata de un </a:t>
            </a:r>
            <a:r>
              <a:rPr lang="es-ES" altLang="en-DE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metapaquete</a:t>
            </a:r>
            <a:r>
              <a:rPr lang="es-ES" altLang="en-DE" sz="1800" dirty="0">
                <a:solidFill>
                  <a:schemeClr val="bg1"/>
                </a:solidFill>
                <a:latin typeface="Montserrat" panose="00000500000000000000" pitchFamily="2" charset="0"/>
              </a:rPr>
              <a:t> que contiene muchos otros paquetes - tardará un rato)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swirl</a:t>
            </a:r>
            <a:r>
              <a:rPr lang="es-ES" altLang="en-DE" sz="1800" dirty="0">
                <a:solidFill>
                  <a:schemeClr val="bg1"/>
                </a:solidFill>
                <a:latin typeface="Montserrat" panose="00000500000000000000" pitchFamily="2" charset="0"/>
              </a:rPr>
              <a:t> (es un paquete para ejercicios interactivos que usaremos más adelante)</a:t>
            </a:r>
            <a:endParaRPr kumimoji="0" lang="es-ES" altLang="en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2222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Pimp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my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R:  Consejos y trucos para el gestor de paquetes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1298" y="1614656"/>
            <a:ext cx="1072940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alternativa: usar comando en Consola: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install.packages</a:t>
            </a: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("&lt;NOMBRE_PAQUETE&gt;")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luego, para cargar un paquete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library</a:t>
            </a: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(&lt;NOMBRE_PAQUETE&gt;) (¡sin </a:t>
            </a:r>
            <a:r>
              <a:rPr lang="es-ES" altLang="en-DE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quotation</a:t>
            </a: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s-ES" altLang="en-DE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marks</a:t>
            </a: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!)</a:t>
            </a:r>
            <a:endParaRPr kumimoji="0" lang="es-ES" altLang="en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8A60B5-7BA1-7059-58AF-1B4CE3963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61" y="4827845"/>
            <a:ext cx="11157339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install.packages(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"tidyverse"</a:t>
            </a: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</a:t>
            </a:r>
            <a:b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400" b="0" i="0" u="none" strike="noStrike" kern="1200" cap="none" spc="0" normalizeH="0" baseline="0" noProof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library(tidyverse)</a:t>
            </a:r>
            <a:endParaRPr kumimoji="0" lang="en-DE" altLang="en-DE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3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Pimp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my</a:t>
            </a:r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R:  Consejos y trucos para el gestor de paquetes</a:t>
            </a:r>
            <a:endParaRPr lang="en-US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7328" y="2170561"/>
            <a:ext cx="107294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400" dirty="0">
                <a:solidFill>
                  <a:schemeClr val="bg1"/>
                </a:solidFill>
                <a:latin typeface="Montserrat" panose="00000500000000000000" pitchFamily="2" charset="0"/>
              </a:rPr>
              <a:t>Si olvida cargar un paquete, se encontrará con errores como éstos:</a:t>
            </a:r>
            <a:endParaRPr kumimoji="0" lang="es-ES" altLang="en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43BC6C1-99AF-6B6A-8979-DC7E705C2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28" y="2994669"/>
            <a:ext cx="1105069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qplot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Error in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qplot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() : could not find function 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qplot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diamonds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Error: object 'diamonds' not found</a:t>
            </a:r>
            <a:endParaRPr kumimoji="0" lang="en-DE" altLang="en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71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Saber dónde está R: El concepto de directorio de trabajo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2373" y="1474938"/>
            <a:ext cx="1072940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El directorio o ruta de trabajo es la ubicación en la unidad de disco de su ordenador, en la que su sesión actual de</a:t>
            </a:r>
            <a:r>
              <a:rPr lang="es-ES" altLang="en-DE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R 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está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trabajar, leer archivos, escribir archivos, etc. es relativo a esta ruta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Para averiguar la ruta de trabajo actual: 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getwd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establecer la ruta de trabajo: 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setwd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("&lt;PATH&gt;")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ruta absoluta: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 la ruta empieza por / (MacOS / Unix) o C:\.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1600" dirty="0">
                <a:solidFill>
                  <a:schemeClr val="bg1"/>
                </a:solidFill>
                <a:latin typeface="Montserrat" panose="00000500000000000000" pitchFamily="2" charset="0"/>
              </a:rPr>
              <a:t>depende de su estructura personal de carpetas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ruta relativa: 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la ruta comienza directamente con el nombre de un archivo o carpeta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1600" dirty="0">
                <a:solidFill>
                  <a:schemeClr val="bg1"/>
                </a:solidFill>
                <a:latin typeface="Montserrat" panose="00000500000000000000" pitchFamily="2" charset="0"/>
              </a:rPr>
              <a:t>relativa a otra ruta, por ejemplo, la ruta de trabajo actual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7750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652" y="201313"/>
            <a:ext cx="6228272" cy="1325563"/>
          </a:xfrm>
        </p:spPr>
        <p:txBody>
          <a:bodyPr>
            <a:normAutofit fontScale="90000"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RESULTADOS DE APRENDIZAJE ESPERADOS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 flipV="1">
            <a:off x="5287992" y="0"/>
            <a:ext cx="0" cy="60212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FED8DC4-AD4B-86C5-8DCB-EB9B41D3EF4A}"/>
              </a:ext>
            </a:extLst>
          </p:cNvPr>
          <p:cNvSpPr txBox="1">
            <a:spLocks/>
          </p:cNvSpPr>
          <p:nvPr/>
        </p:nvSpPr>
        <p:spPr>
          <a:xfrm>
            <a:off x="4595005" y="2484406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1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4AFC42-060C-CDC4-CF42-684146FB8D84}"/>
              </a:ext>
            </a:extLst>
          </p:cNvPr>
          <p:cNvSpPr txBox="1">
            <a:spLocks/>
          </p:cNvSpPr>
          <p:nvPr/>
        </p:nvSpPr>
        <p:spPr>
          <a:xfrm>
            <a:off x="4533182" y="3944329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2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5581291" y="2484406"/>
            <a:ext cx="5934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Interpretar correctamente los estadísticos básicos, gráficos más comunes, así como los resultados de una prueba de hipótesis y una regresión.</a:t>
            </a:r>
            <a:endParaRPr lang="en-DE" sz="1800" dirty="0">
              <a:solidFill>
                <a:schemeClr val="bg1"/>
              </a:solidFill>
              <a:effectLst/>
              <a:latin typeface="Montserrat" panose="00000500000000000000" pitchFamily="2" charset="0"/>
              <a:ea typeface="Microsoft JhengHei UI" panose="020B06040305040402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4D65E-5F26-F07A-9CA4-51D1A9793624}"/>
              </a:ext>
            </a:extLst>
          </p:cNvPr>
          <p:cNvSpPr txBox="1"/>
          <p:nvPr/>
        </p:nvSpPr>
        <p:spPr>
          <a:xfrm>
            <a:off x="5565475" y="3909022"/>
            <a:ext cx="593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Aplicar los principios básicos de visualizaciones efectivas.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887C43-732E-9879-35ED-595841373078}"/>
              </a:ext>
            </a:extLst>
          </p:cNvPr>
          <p:cNvSpPr txBox="1">
            <a:spLocks/>
          </p:cNvSpPr>
          <p:nvPr/>
        </p:nvSpPr>
        <p:spPr>
          <a:xfrm>
            <a:off x="4535339" y="5004360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3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A6F203-ED37-8384-8E8D-8EFC5EA2D775}"/>
              </a:ext>
            </a:extLst>
          </p:cNvPr>
          <p:cNvSpPr txBox="1"/>
          <p:nvPr/>
        </p:nvSpPr>
        <p:spPr>
          <a:xfrm>
            <a:off x="5581291" y="5010472"/>
            <a:ext cx="593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Distinguir entre causalidad y correlación.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A013B0-04D2-4F63-1D2F-8C2E786986F9}"/>
              </a:ext>
            </a:extLst>
          </p:cNvPr>
          <p:cNvSpPr txBox="1"/>
          <p:nvPr/>
        </p:nvSpPr>
        <p:spPr>
          <a:xfrm>
            <a:off x="5581291" y="1613788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Después de completar el curso, el estudiante será capaz de:</a:t>
            </a:r>
            <a:endParaRPr lang="en-DE" sz="2800" dirty="0">
              <a:solidFill>
                <a:schemeClr val="bg1"/>
              </a:solidFill>
              <a:effectLst/>
              <a:latin typeface="Montserrat ExtraLight" panose="000003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33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Saber dónde está R: Un ejemplo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3143" y="1558215"/>
            <a:ext cx="10729403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Saber dónde está R: 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getwd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() devuelve "/Usuarios/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SinNombre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/Documentos“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el fichero que quieres cargar está en /Usuarios/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SinNombre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/Documentos/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MiProyecto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/datos.csv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puede cargar el archivo con: read.csv("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MiProyecto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/datos.csv")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¿y si la ruta de trabajo estuviera en...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/Usuarios/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SinNombre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/Documentos/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MiProyecto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/Usuarios/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SinNombre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/Investigación?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2208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Consejos para los nombres de archivos y carpetas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0010" y="1733780"/>
            <a:ext cx="10729403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no utilice espacios (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utilice_esto_mejor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"nombre de archivo gracioso .xlsx" - ¿cuántos espacios cuenta?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Intente utilizar el alfabeto inglés y evite los caracteres especiales.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Sea breve.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Puede distinguir entre mayúsculas y minúsculas.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Para un mismo proyecto, utilice el mismo directorio raíz para scripts y datos.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No utilice rutas absolutas en su código → ¡sólo se ejecutará en su ordenador!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76286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Obtener ayuda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3362" y="1591596"/>
            <a:ext cx="10729403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Usando el sistema de ayuda interno de R: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help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(&lt;SÍMBOLO&gt;) / atajo: ?&lt;SÍMBOLO&gt;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&lt;SÍMBOLO&gt; puede ser cualquier cosa: una función, un paquete, un conjunto de datos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se muestra en la parte inferior derecha de la pestaña "Ayuda" en 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Rstudio</a:t>
            </a: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ES" altLang="en-DE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ejemplo: ?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getwd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 o ?mean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4035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Obtener ayuda</a:t>
            </a:r>
          </a:p>
        </p:txBody>
      </p:sp>
      <p:pic>
        <p:nvPicPr>
          <p:cNvPr id="20482" name="Picture 2" descr="RStudio help view">
            <a:extLst>
              <a:ext uri="{FF2B5EF4-FFF2-40B4-BE49-F238E27FC236}">
                <a16:creationId xmlns:a16="http://schemas.microsoft.com/office/drawing/2014/main" id="{78386D9F-4D7B-CEF5-407C-7C28C558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73" y="1220132"/>
            <a:ext cx="9259823" cy="55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2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Otras funciones de ayuda útiles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3DDC-EF6F-DC29-19C1-DD5BBCC0E9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3362" y="1440522"/>
            <a:ext cx="10729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Mostrar ejemplos de uso: </a:t>
            </a:r>
            <a:r>
              <a:rPr lang="es-ES" altLang="en-DE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example</a:t>
            </a:r>
            <a:r>
              <a:rPr lang="es-ES" altLang="en-DE" sz="2000" dirty="0">
                <a:solidFill>
                  <a:schemeClr val="bg1"/>
                </a:solidFill>
                <a:latin typeface="Montserrat" panose="00000500000000000000" pitchFamily="2" charset="0"/>
              </a:rPr>
              <a:t>(&lt;SIMBOLO&gt;)</a:t>
            </a:r>
            <a:endParaRPr kumimoji="0" lang="es-ES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30C1C5-3359-CBE0-F777-132E125B7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62" y="2135945"/>
            <a:ext cx="11204276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example(mean)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mean&gt; x &lt;- c(0:10, 50)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mean&gt; 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xm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 &lt;- mean(x)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mean&gt; c(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xm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 mean(x, trim = 0.10))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[1] 8.75 5.50</a:t>
            </a:r>
            <a:endParaRPr kumimoji="0" lang="en-DE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26A2-99FE-734C-3905-78D4807B6F61}"/>
              </a:ext>
            </a:extLst>
          </p:cNvPr>
          <p:cNvSpPr txBox="1"/>
          <p:nvPr/>
        </p:nvSpPr>
        <p:spPr>
          <a:xfrm>
            <a:off x="303362" y="4154807"/>
            <a:ext cx="113250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lista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todas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las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funciones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disponibles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que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contienen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una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palabra clave: apropos("&lt;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ú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squeda</a:t>
            </a:r>
            <a:r>
              <a:rPr kumimoji="0" lang="en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&gt;")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C4D9A54-98F9-8A96-5391-2285E2DBB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62" y="5069147"/>
            <a:ext cx="11134546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apropos(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'matrix'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[1] 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anyDuplicated.matrix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       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as.data.frame.matrix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 ...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## [4] 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as.matrix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                  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as.matrix.data.frame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 ...</a:t>
            </a:r>
            <a:endParaRPr kumimoji="0" lang="en-DE" altLang="en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73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113-3832-05C0-AB97-306FDBB4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Empecemos de a poco a aprender a interactuar con 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E0A0023-0041-5A0C-634D-6C6F5259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06" y="1697606"/>
            <a:ext cx="10800271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library(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"swirl"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swirl()</a:t>
            </a: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b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</a:b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install_course_github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(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swirldev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, 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</a:t>
            </a:r>
            <a:r>
              <a:rPr kumimoji="0" lang="en-DE" altLang="en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R_Programming_E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"</a:t>
            </a:r>
            <a:r>
              <a:rPr kumimoji="0" lang="en-DE" altLang="en-DE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)</a:t>
            </a:r>
            <a:endParaRPr kumimoji="0" lang="en-DE" altLang="en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59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6A051-E46E-6D6A-F66D-7982ED2C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DF8F-32AE-AB69-E898-97A435C3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2" y="114959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Empecemos de a poco a aprender a interactuar con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69047-5E41-9B97-8902-E68C2AA58A87}"/>
              </a:ext>
            </a:extLst>
          </p:cNvPr>
          <p:cNvSpPr txBox="1"/>
          <p:nvPr/>
        </p:nvSpPr>
        <p:spPr>
          <a:xfrm>
            <a:off x="303362" y="2030680"/>
            <a:ext cx="1123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https://www.datacamp.com/groups/shared_links/a42e6fe8d48027d71081d730302bbad5e683c68f5d874163688cf28c8df195dd</a:t>
            </a:r>
            <a:endParaRPr lang="en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4843-0F91-452A-6399-A58DAC79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652" y="201313"/>
            <a:ext cx="6228272" cy="1325563"/>
          </a:xfrm>
        </p:spPr>
        <p:txBody>
          <a:bodyPr>
            <a:normAutofit fontScale="90000"/>
          </a:bodyPr>
          <a:lstStyle/>
          <a:p>
            <a:r>
              <a:rPr lang="es-419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RESULTADOS DE APRENDIZAJE ESPERADOS</a:t>
            </a:r>
            <a:endParaRPr lang="en-DE"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82879A-6568-446A-EEB2-D4B5D91EA918}"/>
              </a:ext>
            </a:extLst>
          </p:cNvPr>
          <p:cNvCxnSpPr>
            <a:cxnSpLocks/>
          </p:cNvCxnSpPr>
          <p:nvPr/>
        </p:nvCxnSpPr>
        <p:spPr>
          <a:xfrm flipV="1">
            <a:off x="5287992" y="0"/>
            <a:ext cx="0" cy="60212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FED8DC4-AD4B-86C5-8DCB-EB9B41D3EF4A}"/>
              </a:ext>
            </a:extLst>
          </p:cNvPr>
          <p:cNvSpPr txBox="1">
            <a:spLocks/>
          </p:cNvSpPr>
          <p:nvPr/>
        </p:nvSpPr>
        <p:spPr>
          <a:xfrm>
            <a:off x="4595005" y="2544790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4</a:t>
            </a:r>
            <a:endParaRPr kumimoji="0" lang="en-DE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4AFC42-060C-CDC4-CF42-684146FB8D84}"/>
              </a:ext>
            </a:extLst>
          </p:cNvPr>
          <p:cNvSpPr txBox="1">
            <a:spLocks/>
          </p:cNvSpPr>
          <p:nvPr/>
        </p:nvSpPr>
        <p:spPr>
          <a:xfrm>
            <a:off x="4595005" y="3607912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3600" dirty="0">
                <a:solidFill>
                  <a:prstClr val="white"/>
                </a:solidFill>
                <a:latin typeface="Montserrat ExtraBold" panose="00000900000000000000" pitchFamily="2" charset="0"/>
              </a:rPr>
              <a:t>5</a:t>
            </a:r>
            <a:endParaRPr kumimoji="0" lang="en-DE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0381-A85F-0CB2-E660-72609428F26A}"/>
              </a:ext>
            </a:extLst>
          </p:cNvPr>
          <p:cNvSpPr txBox="1"/>
          <p:nvPr/>
        </p:nvSpPr>
        <p:spPr>
          <a:xfrm>
            <a:off x="5581291" y="2544790"/>
            <a:ext cx="593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Construir un modelo de regresión lineal para el apoyo de la toma decisiones.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4D65E-5F26-F07A-9CA4-51D1A9793624}"/>
              </a:ext>
            </a:extLst>
          </p:cNvPr>
          <p:cNvSpPr txBox="1"/>
          <p:nvPr/>
        </p:nvSpPr>
        <p:spPr>
          <a:xfrm>
            <a:off x="5565475" y="3572605"/>
            <a:ext cx="5934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Evaluar la aplicación e interpretación de técnicas de la analítica de datos a situaciones de negocio específicas.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887C43-732E-9879-35ED-595841373078}"/>
              </a:ext>
            </a:extLst>
          </p:cNvPr>
          <p:cNvSpPr txBox="1">
            <a:spLocks/>
          </p:cNvSpPr>
          <p:nvPr/>
        </p:nvSpPr>
        <p:spPr>
          <a:xfrm>
            <a:off x="4560496" y="4756573"/>
            <a:ext cx="477328" cy="61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3600" dirty="0">
                <a:solidFill>
                  <a:prstClr val="white"/>
                </a:solidFill>
                <a:latin typeface="Montserrat ExtraBold" panose="00000900000000000000" pitchFamily="2" charset="0"/>
              </a:rPr>
              <a:t>6</a:t>
            </a:r>
            <a:endParaRPr kumimoji="0" lang="en-DE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A6F203-ED37-8384-8E8D-8EFC5EA2D775}"/>
              </a:ext>
            </a:extLst>
          </p:cNvPr>
          <p:cNvSpPr txBox="1"/>
          <p:nvPr/>
        </p:nvSpPr>
        <p:spPr>
          <a:xfrm>
            <a:off x="5581291" y="4877419"/>
            <a:ext cx="593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Microsoft JhengHei UI" panose="020B0604030504040204" pitchFamily="34" charset="-120"/>
                <a:cs typeface="Arial" panose="020B0604020202020204" pitchFamily="34" charset="0"/>
              </a:rPr>
              <a:t>Diseñar un experimento sencillo.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102C1-6A01-ABD2-74CD-AC643CE934AB}"/>
              </a:ext>
            </a:extLst>
          </p:cNvPr>
          <p:cNvSpPr txBox="1"/>
          <p:nvPr/>
        </p:nvSpPr>
        <p:spPr>
          <a:xfrm>
            <a:off x="5581291" y="1613788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Después de completar el curso, el estudiante será capaz de:</a:t>
            </a:r>
            <a:endParaRPr lang="en-DE" sz="2800" dirty="0">
              <a:solidFill>
                <a:schemeClr val="bg1"/>
              </a:solidFill>
              <a:effectLst/>
              <a:latin typeface="Montserrat ExtraLight" panose="000003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2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E3A083-4A8A-8702-F6BF-A46B0F7DC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9" r="10598"/>
          <a:stretch/>
        </p:blipFill>
        <p:spPr>
          <a:xfrm>
            <a:off x="1003263" y="1875085"/>
            <a:ext cx="4654316" cy="241539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5C143B-CBAE-4F63-C173-B462EFC52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9685" r="13467" b="9434"/>
          <a:stretch/>
        </p:blipFill>
        <p:spPr>
          <a:xfrm>
            <a:off x="7036400" y="1944096"/>
            <a:ext cx="3997061" cy="266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75DE1D-ED89-B1CA-033F-BDED7F3FB752}"/>
              </a:ext>
            </a:extLst>
          </p:cNvPr>
          <p:cNvSpPr txBox="1"/>
          <p:nvPr/>
        </p:nvSpPr>
        <p:spPr>
          <a:xfrm>
            <a:off x="396728" y="1044088"/>
            <a:ext cx="5564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400" dirty="0">
                <a:solidFill>
                  <a:schemeClr val="bg1"/>
                </a:solidFill>
                <a:latin typeface="Montserrat" panose="00000500000000000000" pitchFamily="2" charset="0"/>
              </a:rPr>
              <a:t>Intuición y experiencia para escoger ruta.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90C26-DEF3-FBF0-0655-BD0FE728AE23}"/>
              </a:ext>
            </a:extLst>
          </p:cNvPr>
          <p:cNvSpPr txBox="1"/>
          <p:nvPr/>
        </p:nvSpPr>
        <p:spPr>
          <a:xfrm>
            <a:off x="6195359" y="1042657"/>
            <a:ext cx="56791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Waze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o </a:t>
            </a:r>
            <a:r>
              <a:rPr kumimoji="0" lang="es-CO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Maps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</a:rPr>
              <a:t> ayudan a tomar una decisión informada.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707636-6E20-46AB-E5B6-135B6C3EE2F5}"/>
              </a:ext>
            </a:extLst>
          </p:cNvPr>
          <p:cNvSpPr txBox="1">
            <a:spLocks/>
          </p:cNvSpPr>
          <p:nvPr/>
        </p:nvSpPr>
        <p:spPr>
          <a:xfrm>
            <a:off x="331038" y="4750814"/>
            <a:ext cx="116305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Quienes toman decisiones deben adaptarse al mundo con cada vez más datos disponibles.</a:t>
            </a:r>
            <a:endParaRPr lang="en-DE" sz="24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0FEDD7C-AECC-19D9-D5EB-A5E745FEC5E9}"/>
              </a:ext>
            </a:extLst>
          </p:cNvPr>
          <p:cNvSpPr/>
          <p:nvPr/>
        </p:nvSpPr>
        <p:spPr>
          <a:xfrm>
            <a:off x="491706" y="4856674"/>
            <a:ext cx="11309230" cy="1113844"/>
          </a:xfrm>
          <a:prstGeom prst="hexagon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38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Montserrat ExtraBold" panose="00000900000000000000" pitchFamily="2" charset="0"/>
              </a:rPr>
              <a:t>Estructura del Curso</a:t>
            </a:r>
            <a:endParaRPr lang="en-DE" dirty="0">
              <a:latin typeface="Montserrat ExtraBold" panose="00000900000000000000" pitchFamily="2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165ABD7-B2A7-3139-95EC-39A2E189493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43991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Comenzamos suponiendo que ya tenemos los datos.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s-CO" altLang="en-US" sz="2000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Exploraremos formas de resumir datos usando R: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Visualizaciones.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Estadísticos descriptivos.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s-CO" altLang="en-US" sz="2000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Aprenderemos a construir </a:t>
            </a:r>
            <a:r>
              <a:rPr lang="es-CO" altLang="en-US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intervalos de confianza</a:t>
            </a: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, que nos dicen con qué tanta precisión estamos calculando un promedio.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s-CO" altLang="en-US" sz="2000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Aprenderemos a elaborar </a:t>
            </a:r>
            <a:r>
              <a:rPr lang="es-CO" altLang="en-US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pruebas de hipótesis</a:t>
            </a:r>
            <a:r>
              <a:rPr lang="es-CO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, que nos dicen si dos grupos son distintos en cuanto a alguna característica.</a:t>
            </a:r>
            <a:endParaRPr lang="es-CO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  <a:defRPr/>
            </a:pPr>
            <a:endParaRPr lang="es-CO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  <a:defRPr/>
            </a:pPr>
            <a:endParaRPr lang="es-CO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1099-7CAB-4731-B28D-FAD7F52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Montserrat ExtraBold" panose="00000900000000000000" pitchFamily="2" charset="0"/>
              </a:rPr>
              <a:t>Estructura del Curso</a:t>
            </a:r>
            <a:endParaRPr lang="en-DE" dirty="0">
              <a:latin typeface="Montserrat ExtraBold" panose="00000900000000000000" pitchFamily="2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165ABD7-B2A7-3139-95EC-39A2E189493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28602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Usaremos </a:t>
            </a:r>
            <a:r>
              <a:rPr lang="es-ES" altLang="en-US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regresiones</a:t>
            </a:r>
            <a:r>
              <a:rPr lang="es-ES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, que explotan las relaciones entre dos o más variables para predecir y para prescribir.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s-ES" altLang="en-US" sz="2000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s-ES" altLang="en-US" sz="2000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  <a:ea typeface="Microsoft JhengHei UI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Dando un paso atrás, veremos distintas formas de </a:t>
            </a:r>
            <a:r>
              <a:rPr lang="es-ES" altLang="en-US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recolectar datos </a:t>
            </a:r>
            <a:r>
              <a:rPr lang="es-ES" altLang="en-US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Microsoft JhengHei UI" panose="020B0604030504040204" pitchFamily="34" charset="-120"/>
              </a:rPr>
              <a:t>y cómo hacerlo apropiadamente mediante encuestas y experimentos.</a:t>
            </a:r>
          </a:p>
          <a:p>
            <a:pPr marL="342891" indent="-342891">
              <a:buFont typeface="Arial" panose="020B0604020202020204" pitchFamily="34" charset="0"/>
              <a:buChar char="•"/>
              <a:defRPr/>
            </a:pPr>
            <a:endParaRPr lang="es-CO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>
              <a:buFont typeface="Arial" panose="020B0604020202020204" pitchFamily="34" charset="0"/>
              <a:buChar char="•"/>
              <a:defRPr/>
            </a:pPr>
            <a:endParaRPr lang="es-CO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3034</Words>
  <Application>Microsoft Macintosh PowerPoint</Application>
  <PresentationFormat>Widescreen</PresentationFormat>
  <Paragraphs>348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 Unicode MS</vt:lpstr>
      <vt:lpstr>Arial</vt:lpstr>
      <vt:lpstr>Calibri</vt:lpstr>
      <vt:lpstr>Calibri Light</vt:lpstr>
      <vt:lpstr>Garamond</vt:lpstr>
      <vt:lpstr>inherit</vt:lpstr>
      <vt:lpstr>Montserrat</vt:lpstr>
      <vt:lpstr>Montserrat ExtraBold</vt:lpstr>
      <vt:lpstr>Montserrat ExtraLight</vt:lpstr>
      <vt:lpstr>Montserrat Medium</vt:lpstr>
      <vt:lpstr>Times New Roman</vt:lpstr>
      <vt:lpstr>Wingdings</vt:lpstr>
      <vt:lpstr>Office Theme</vt:lpstr>
      <vt:lpstr>Introducción a la analítica de datos</vt:lpstr>
      <vt:lpstr>Introducción personal</vt:lpstr>
      <vt:lpstr>Mi nombre es ____________.  Algo que disfruto mucho hacer es ________. Experiencia en lenguaje de programación:___________ </vt:lpstr>
      <vt:lpstr>NORMAS DE CONVIVENCIA</vt:lpstr>
      <vt:lpstr>RESULTADOS DE APRENDIZAJE ESPERADOS</vt:lpstr>
      <vt:lpstr>RESULTADOS DE APRENDIZAJE ESPERADOS</vt:lpstr>
      <vt:lpstr>PowerPoint Presentation</vt:lpstr>
      <vt:lpstr>Estructura del Curso</vt:lpstr>
      <vt:lpstr>Estructura del Curso</vt:lpstr>
      <vt:lpstr>Nada de nervios…</vt:lpstr>
      <vt:lpstr>Que NO vamos a ver en este curso</vt:lpstr>
      <vt:lpstr>Uso de Casos Harvard </vt:lpstr>
      <vt:lpstr>Cadena de valor de Business Analytics</vt:lpstr>
      <vt:lpstr>Evaluación</vt:lpstr>
      <vt:lpstr>Introducción</vt:lpstr>
      <vt:lpstr>¿Qué es la analítica de datos para los negocios?</vt:lpstr>
      <vt:lpstr>Datos y Toma de Decisiones</vt:lpstr>
      <vt:lpstr>Los datos por sí solos no son suficientes…</vt:lpstr>
      <vt:lpstr>Los datos por sí solos no son suficientes…</vt:lpstr>
      <vt:lpstr>Ejemplos de preguntas que podríamos responder con Analítica de Negocios </vt:lpstr>
      <vt:lpstr>Ejemplos de preguntas que podríamos responder con Analítica de Negocios </vt:lpstr>
      <vt:lpstr>Ejemplos desde la Universidad Javeriana</vt:lpstr>
      <vt:lpstr>Ejemplos (con uso de grandes cantidades de datos)</vt:lpstr>
      <vt:lpstr>PowerPoint Presentation</vt:lpstr>
      <vt:lpstr>PowerPoint Presentation</vt:lpstr>
      <vt:lpstr>PowerPoint Presentation</vt:lpstr>
      <vt:lpstr>PowerPoint Presentation</vt:lpstr>
      <vt:lpstr>R Básico </vt:lpstr>
      <vt:lpstr>Ejemplos de motivación sencillos</vt:lpstr>
      <vt:lpstr>PowerPoint Presentation</vt:lpstr>
      <vt:lpstr>PowerPoint Presentation</vt:lpstr>
      <vt:lpstr>PowerPoint Presentation</vt:lpstr>
      <vt:lpstr>Recursos</vt:lpstr>
      <vt:lpstr>¿Qué es R?</vt:lpstr>
      <vt:lpstr>¿Por qué R?</vt:lpstr>
      <vt:lpstr>PowerPoint Presentation</vt:lpstr>
      <vt:lpstr>PowerPoint Presentation</vt:lpstr>
      <vt:lpstr>Trabajar de forma interactiva: Uso de la consola</vt:lpstr>
      <vt:lpstr>Trabajar de forma interactiva: Uso de la consola</vt:lpstr>
      <vt:lpstr>Algunas reglas generales de sintaxis de R</vt:lpstr>
      <vt:lpstr>Algunas reglas generales de sintaxis de R</vt:lpstr>
      <vt:lpstr>Algunas reglas generales de sintaxis de R</vt:lpstr>
      <vt:lpstr>Algunas reglas generales de sintaxis de R</vt:lpstr>
      <vt:lpstr>PowerPoint Presentation</vt:lpstr>
      <vt:lpstr>Pimp my R: Instalación y uso de un paquete</vt:lpstr>
      <vt:lpstr>Pimp my R: Gestor de paquetes en RStudio</vt:lpstr>
      <vt:lpstr>Pimp my R:  Consejos y trucos para el gestor de paquetes</vt:lpstr>
      <vt:lpstr>Pimp my R:  Consejos y trucos para el gestor de paquetes</vt:lpstr>
      <vt:lpstr>Saber dónde está R: El concepto de directorio de trabajo</vt:lpstr>
      <vt:lpstr>Saber dónde está R: Un ejemplo</vt:lpstr>
      <vt:lpstr>Consejos para los nombres de archivos y carpetas</vt:lpstr>
      <vt:lpstr>Obtener ayuda</vt:lpstr>
      <vt:lpstr>Obtener ayuda</vt:lpstr>
      <vt:lpstr>Otras funciones de ayuda útiles</vt:lpstr>
      <vt:lpstr>Empecemos de a poco a aprender a interactuar con R</vt:lpstr>
      <vt:lpstr>Empecemos de a poco a aprender a interactuar con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Felipe Parra Carreño</dc:creator>
  <cp:lastModifiedBy>Jaime Edison Rojas Mora</cp:lastModifiedBy>
  <cp:revision>53</cp:revision>
  <dcterms:created xsi:type="dcterms:W3CDTF">2023-01-09T16:10:50Z</dcterms:created>
  <dcterms:modified xsi:type="dcterms:W3CDTF">2025-01-30T04:52:02Z</dcterms:modified>
</cp:coreProperties>
</file>